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7"/>
  </p:notesMasterIdLst>
  <p:sldIdLst>
    <p:sldId id="256" r:id="rId2"/>
    <p:sldId id="439" r:id="rId3"/>
    <p:sldId id="319" r:id="rId4"/>
    <p:sldId id="527" r:id="rId5"/>
    <p:sldId id="558" r:id="rId6"/>
    <p:sldId id="528" r:id="rId7"/>
    <p:sldId id="458" r:id="rId8"/>
    <p:sldId id="480" r:id="rId9"/>
    <p:sldId id="481" r:id="rId10"/>
    <p:sldId id="482" r:id="rId11"/>
    <p:sldId id="483" r:id="rId12"/>
    <p:sldId id="477" r:id="rId13"/>
    <p:sldId id="479" r:id="rId14"/>
    <p:sldId id="478" r:id="rId15"/>
    <p:sldId id="515" r:id="rId16"/>
    <p:sldId id="516" r:id="rId17"/>
    <p:sldId id="517" r:id="rId18"/>
    <p:sldId id="518" r:id="rId19"/>
    <p:sldId id="519" r:id="rId20"/>
    <p:sldId id="566" r:id="rId21"/>
    <p:sldId id="585" r:id="rId22"/>
    <p:sldId id="570" r:id="rId23"/>
    <p:sldId id="563" r:id="rId24"/>
    <p:sldId id="564" r:id="rId25"/>
    <p:sldId id="565" r:id="rId26"/>
    <p:sldId id="559" r:id="rId27"/>
    <p:sldId id="568" r:id="rId28"/>
    <p:sldId id="560" r:id="rId29"/>
    <p:sldId id="561" r:id="rId30"/>
    <p:sldId id="562" r:id="rId31"/>
    <p:sldId id="522" r:id="rId32"/>
    <p:sldId id="523" r:id="rId33"/>
    <p:sldId id="521" r:id="rId34"/>
    <p:sldId id="584" r:id="rId35"/>
    <p:sldId id="536" r:id="rId36"/>
    <p:sldId id="308" r:id="rId37"/>
    <p:sldId id="312" r:id="rId38"/>
    <p:sldId id="276" r:id="rId39"/>
    <p:sldId id="277" r:id="rId40"/>
    <p:sldId id="273" r:id="rId41"/>
    <p:sldId id="274" r:id="rId42"/>
    <p:sldId id="468" r:id="rId43"/>
    <p:sldId id="596" r:id="rId44"/>
    <p:sldId id="472" r:id="rId45"/>
    <p:sldId id="473" r:id="rId46"/>
    <p:sldId id="440" r:id="rId47"/>
    <p:sldId id="578" r:id="rId48"/>
    <p:sldId id="537" r:id="rId49"/>
    <p:sldId id="539" r:id="rId50"/>
    <p:sldId id="592" r:id="rId51"/>
    <p:sldId id="593" r:id="rId52"/>
    <p:sldId id="594" r:id="rId53"/>
    <p:sldId id="589" r:id="rId54"/>
    <p:sldId id="494" r:id="rId55"/>
    <p:sldId id="495" r:id="rId56"/>
    <p:sldId id="580" r:id="rId57"/>
    <p:sldId id="595" r:id="rId58"/>
    <p:sldId id="597" r:id="rId59"/>
    <p:sldId id="598" r:id="rId60"/>
    <p:sldId id="599" r:id="rId61"/>
    <p:sldId id="571" r:id="rId62"/>
    <p:sldId id="572" r:id="rId63"/>
    <p:sldId id="586" r:id="rId64"/>
    <p:sldId id="499" r:id="rId65"/>
    <p:sldId id="587" r:id="rId66"/>
    <p:sldId id="500" r:id="rId67"/>
    <p:sldId id="590" r:id="rId68"/>
    <p:sldId id="581" r:id="rId69"/>
    <p:sldId id="600" r:id="rId70"/>
    <p:sldId id="601" r:id="rId71"/>
    <p:sldId id="603" r:id="rId72"/>
    <p:sldId id="602" r:id="rId73"/>
    <p:sldId id="573" r:id="rId74"/>
    <p:sldId id="574" r:id="rId75"/>
    <p:sldId id="504" r:id="rId76"/>
    <p:sldId id="588" r:id="rId77"/>
    <p:sldId id="505" r:id="rId78"/>
    <p:sldId id="591" r:id="rId79"/>
    <p:sldId id="604" r:id="rId80"/>
    <p:sldId id="605" r:id="rId81"/>
    <p:sldId id="606" r:id="rId82"/>
    <p:sldId id="607" r:id="rId83"/>
    <p:sldId id="575" r:id="rId84"/>
    <p:sldId id="576" r:id="rId85"/>
    <p:sldId id="608" r:id="rId86"/>
    <p:sldId id="577" r:id="rId87"/>
    <p:sldId id="583" r:id="rId88"/>
    <p:sldId id="541" r:id="rId89"/>
    <p:sldId id="540" r:id="rId90"/>
    <p:sldId id="511" r:id="rId91"/>
    <p:sldId id="512" r:id="rId92"/>
    <p:sldId id="513" r:id="rId93"/>
    <p:sldId id="320" r:id="rId94"/>
    <p:sldId id="321" r:id="rId95"/>
    <p:sldId id="533" r:id="rId96"/>
    <p:sldId id="465" r:id="rId97"/>
    <p:sldId id="337" r:id="rId98"/>
    <p:sldId id="336" r:id="rId99"/>
    <p:sldId id="346" r:id="rId100"/>
    <p:sldId id="347" r:id="rId101"/>
    <p:sldId id="356" r:id="rId102"/>
    <p:sldId id="353" r:id="rId103"/>
    <p:sldId id="354" r:id="rId104"/>
    <p:sldId id="370" r:id="rId105"/>
    <p:sldId id="371" r:id="rId106"/>
    <p:sldId id="373" r:id="rId107"/>
    <p:sldId id="374" r:id="rId108"/>
    <p:sldId id="375" r:id="rId109"/>
    <p:sldId id="377" r:id="rId110"/>
    <p:sldId id="379" r:id="rId111"/>
    <p:sldId id="380" r:id="rId112"/>
    <p:sldId id="381" r:id="rId113"/>
    <p:sldId id="383" r:id="rId114"/>
    <p:sldId id="579" r:id="rId115"/>
    <p:sldId id="569"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F8007BE-5A68-8E43-8F25-6D3E62C81BCA}">
          <p14:sldIdLst>
            <p14:sldId id="256"/>
            <p14:sldId id="439"/>
            <p14:sldId id="319"/>
            <p14:sldId id="527"/>
            <p14:sldId id="558"/>
            <p14:sldId id="528"/>
          </p14:sldIdLst>
        </p14:section>
        <p14:section name="Evolutionary Change" id="{A103B7A2-ACA8-D14D-B54D-7A4C7FEDE51A}">
          <p14:sldIdLst>
            <p14:sldId id="458"/>
            <p14:sldId id="480"/>
            <p14:sldId id="481"/>
            <p14:sldId id="482"/>
            <p14:sldId id="483"/>
            <p14:sldId id="477"/>
            <p14:sldId id="479"/>
            <p14:sldId id="478"/>
          </p14:sldIdLst>
        </p14:section>
        <p14:section name="Knowledge Discovery Process" id="{C9AC37C8-2C2F-CE46-91B5-770324BFFEE0}">
          <p14:sldIdLst>
            <p14:sldId id="515"/>
            <p14:sldId id="516"/>
            <p14:sldId id="517"/>
            <p14:sldId id="518"/>
            <p14:sldId id="519"/>
            <p14:sldId id="566"/>
            <p14:sldId id="585"/>
            <p14:sldId id="570"/>
            <p14:sldId id="563"/>
            <p14:sldId id="564"/>
            <p14:sldId id="565"/>
            <p14:sldId id="559"/>
            <p14:sldId id="568"/>
            <p14:sldId id="560"/>
            <p14:sldId id="561"/>
            <p14:sldId id="562"/>
            <p14:sldId id="522"/>
            <p14:sldId id="523"/>
            <p14:sldId id="521"/>
            <p14:sldId id="584"/>
          </p14:sldIdLst>
        </p14:section>
        <p14:section name="Kanban Policy Game" id="{24C89B6E-4EA4-8F49-A180-A6EDB67DC6A0}">
          <p14:sldIdLst>
            <p14:sldId id="536"/>
            <p14:sldId id="308"/>
            <p14:sldId id="312"/>
            <p14:sldId id="276"/>
            <p14:sldId id="277"/>
            <p14:sldId id="273"/>
            <p14:sldId id="274"/>
            <p14:sldId id="468"/>
            <p14:sldId id="596"/>
            <p14:sldId id="472"/>
            <p14:sldId id="473"/>
            <p14:sldId id="440"/>
            <p14:sldId id="578"/>
            <p14:sldId id="537"/>
            <p14:sldId id="539"/>
            <p14:sldId id="592"/>
            <p14:sldId id="593"/>
            <p14:sldId id="594"/>
            <p14:sldId id="589"/>
            <p14:sldId id="494"/>
            <p14:sldId id="495"/>
            <p14:sldId id="580"/>
            <p14:sldId id="595"/>
            <p14:sldId id="597"/>
            <p14:sldId id="598"/>
            <p14:sldId id="599"/>
            <p14:sldId id="571"/>
            <p14:sldId id="572"/>
            <p14:sldId id="586"/>
            <p14:sldId id="499"/>
            <p14:sldId id="587"/>
            <p14:sldId id="500"/>
            <p14:sldId id="590"/>
            <p14:sldId id="581"/>
            <p14:sldId id="600"/>
            <p14:sldId id="601"/>
            <p14:sldId id="603"/>
            <p14:sldId id="602"/>
            <p14:sldId id="573"/>
            <p14:sldId id="574"/>
            <p14:sldId id="504"/>
            <p14:sldId id="588"/>
            <p14:sldId id="505"/>
            <p14:sldId id="591"/>
            <p14:sldId id="604"/>
            <p14:sldId id="605"/>
            <p14:sldId id="606"/>
            <p14:sldId id="607"/>
            <p14:sldId id="575"/>
            <p14:sldId id="576"/>
            <p14:sldId id="608"/>
            <p14:sldId id="577"/>
            <p14:sldId id="583"/>
            <p14:sldId id="541"/>
            <p14:sldId id="540"/>
            <p14:sldId id="511"/>
            <p14:sldId id="512"/>
            <p14:sldId id="513"/>
          </p14:sldIdLst>
        </p14:section>
        <p14:section name="Software Simulation" id="{ACCAA2BB-22AB-0E48-933B-19FC2FF17CF3}">
          <p14:sldIdLst>
            <p14:sldId id="320"/>
            <p14:sldId id="321"/>
            <p14:sldId id="533"/>
            <p14:sldId id="465"/>
            <p14:sldId id="337"/>
            <p14:sldId id="336"/>
            <p14:sldId id="346"/>
            <p14:sldId id="347"/>
            <p14:sldId id="356"/>
            <p14:sldId id="353"/>
            <p14:sldId id="354"/>
            <p14:sldId id="370"/>
            <p14:sldId id="371"/>
            <p14:sldId id="373"/>
            <p14:sldId id="374"/>
            <p14:sldId id="375"/>
            <p14:sldId id="377"/>
            <p14:sldId id="379"/>
            <p14:sldId id="380"/>
            <p14:sldId id="381"/>
            <p14:sldId id="383"/>
          </p14:sldIdLst>
        </p14:section>
        <p14:section name="End" id="{BCFC662C-9785-EF41-812F-484EBE2E0505}">
          <p14:sldIdLst>
            <p14:sldId id="579"/>
            <p14:sldId id="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0"/>
    <p:restoredTop sz="91880"/>
  </p:normalViewPr>
  <p:slideViewPr>
    <p:cSldViewPr snapToGrid="0" snapToObjects="1">
      <p:cViewPr>
        <p:scale>
          <a:sx n="90" d="100"/>
          <a:sy n="90" d="100"/>
        </p:scale>
        <p:origin x="9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31030-5E3A-9A4F-9303-8C792B0FA705}" type="datetimeFigureOut">
              <a:rPr lang="en-US" smtClean="0"/>
              <a:t>11/22/18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2A6E7-4331-A049-85E7-D77B672CDE97}" type="slidenum">
              <a:rPr lang="en-US" smtClean="0"/>
              <a:t>‹#›</a:t>
            </a:fld>
            <a:endParaRPr lang="en-US"/>
          </a:p>
        </p:txBody>
      </p:sp>
    </p:spTree>
    <p:extLst>
      <p:ext uri="{BB962C8B-B14F-4D97-AF65-F5344CB8AC3E}">
        <p14:creationId xmlns:p14="http://schemas.microsoft.com/office/powerpoint/2010/main" val="283689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2</a:t>
            </a:fld>
            <a:endParaRPr lang="en-US"/>
          </a:p>
        </p:txBody>
      </p:sp>
    </p:spTree>
    <p:extLst>
      <p:ext uri="{BB962C8B-B14F-4D97-AF65-F5344CB8AC3E}">
        <p14:creationId xmlns:p14="http://schemas.microsoft.com/office/powerpoint/2010/main" val="92115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 facilitator plays the role of an Agile coach who as part of the company’s Agile transformation is engaged to work with the teams playing the game.</a:t>
            </a:r>
          </a:p>
          <a:p>
            <a:r>
              <a:rPr lang="en-GB" sz="1200" kern="1200" dirty="0" smtClean="0">
                <a:solidFill>
                  <a:schemeClr val="tx1"/>
                </a:solidFill>
                <a:effectLst/>
                <a:latin typeface="+mn-lt"/>
                <a:ea typeface="+mn-ea"/>
                <a:cs typeface="+mn-cs"/>
              </a:rPr>
              <a:t>The coach says something to the tune of the following:</a:t>
            </a:r>
          </a:p>
          <a:p>
            <a:r>
              <a:rPr lang="en-GB" sz="1200" kern="1200" dirty="0" smtClean="0">
                <a:solidFill>
                  <a:schemeClr val="tx1"/>
                </a:solidFill>
                <a:effectLst/>
                <a:latin typeface="+mn-lt"/>
                <a:ea typeface="+mn-ea"/>
                <a:cs typeface="+mn-cs"/>
              </a:rPr>
              <a:t>“I am hired by your leadership to improve your performance. You’ve been through a two days Kanban training and you do know what the method is.</a:t>
            </a:r>
          </a:p>
          <a:p>
            <a:r>
              <a:rPr lang="en-GB" sz="1200" kern="1200" dirty="0" smtClean="0">
                <a:solidFill>
                  <a:schemeClr val="tx1"/>
                </a:solidFill>
                <a:effectLst/>
                <a:latin typeface="+mn-lt"/>
                <a:ea typeface="+mn-ea"/>
                <a:cs typeface="+mn-cs"/>
              </a:rPr>
              <a:t>We will start by measuring how many features you’ll be able to deliver in the next 10 days.</a:t>
            </a:r>
          </a:p>
          <a:p>
            <a:r>
              <a:rPr lang="en-GB" sz="1200" kern="1200" dirty="0" smtClean="0">
                <a:solidFill>
                  <a:schemeClr val="tx1"/>
                </a:solidFill>
                <a:effectLst/>
                <a:latin typeface="+mn-lt"/>
                <a:ea typeface="+mn-ea"/>
                <a:cs typeface="+mn-cs"/>
              </a:rPr>
              <a:t>The end goal is for us to understand where are the areas that need improvement.</a:t>
            </a:r>
          </a:p>
          <a:p>
            <a:r>
              <a:rPr lang="en-GB" sz="1200" kern="1200" dirty="0" smtClean="0">
                <a:solidFill>
                  <a:schemeClr val="tx1"/>
                </a:solidFill>
                <a:effectLst/>
                <a:latin typeface="+mn-lt"/>
                <a:ea typeface="+mn-ea"/>
                <a:cs typeface="+mn-cs"/>
              </a:rPr>
              <a:t>I know that you want to ask me – would your managers see the measurements?</a:t>
            </a:r>
          </a:p>
          <a:p>
            <a:r>
              <a:rPr lang="en-GB" sz="1200" kern="1200" dirty="0" smtClean="0">
                <a:solidFill>
                  <a:schemeClr val="tx1"/>
                </a:solidFill>
                <a:effectLst/>
                <a:latin typeface="+mn-lt"/>
                <a:ea typeface="+mn-ea"/>
                <a:cs typeface="+mn-cs"/>
              </a:rPr>
              <a:t>My answer is – I guess so, because we will be transparent in order to improve.</a:t>
            </a:r>
          </a:p>
          <a:p>
            <a:r>
              <a:rPr lang="en-GB" sz="1200" kern="1200" dirty="0" smtClean="0">
                <a:solidFill>
                  <a:schemeClr val="tx1"/>
                </a:solidFill>
                <a:effectLst/>
                <a:latin typeface="+mn-lt"/>
                <a:ea typeface="+mn-ea"/>
                <a:cs typeface="+mn-cs"/>
              </a:rPr>
              <a:t>If you ask me if your managers would use the results for your monthly performance appraisals – I don’t know. But you can safely assume it is highly likely they would.”</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 have been looking around the place and talking to people in order to get myself familiar with the polices of your organization. Here are the policies I found to be in use in your organization:</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54</a:t>
            </a:fld>
            <a:endParaRPr lang="en-US"/>
          </a:p>
        </p:txBody>
      </p:sp>
    </p:spTree>
    <p:extLst>
      <p:ext uri="{BB962C8B-B14F-4D97-AF65-F5344CB8AC3E}">
        <p14:creationId xmlns:p14="http://schemas.microsoft.com/office/powerpoint/2010/main" val="81465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At the end of the period the facilitator will play the role of the management. The results of the game will be used for the performance appraisals.</a:t>
            </a:r>
          </a:p>
          <a:p>
            <a:r>
              <a:rPr lang="en-GB" sz="1200" kern="1200" dirty="0" smtClean="0">
                <a:solidFill>
                  <a:schemeClr val="tx1"/>
                </a:solidFill>
                <a:effectLst/>
                <a:latin typeface="+mn-lt"/>
                <a:ea typeface="+mn-ea"/>
                <a:cs typeface="+mn-cs"/>
              </a:rPr>
              <a:t>The players who had the most cards under their names will be presented with a bonus in the form of a candy.</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58</a:t>
            </a:fld>
            <a:endParaRPr lang="en-US"/>
          </a:p>
        </p:txBody>
      </p:sp>
    </p:spTree>
    <p:extLst>
      <p:ext uri="{BB962C8B-B14F-4D97-AF65-F5344CB8AC3E}">
        <p14:creationId xmlns:p14="http://schemas.microsoft.com/office/powerpoint/2010/main" val="1459810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At the end of the period the facilitator will play the role of the management. The results of the game will be used for the performance appraisals.</a:t>
            </a:r>
          </a:p>
          <a:p>
            <a:r>
              <a:rPr lang="en-GB" sz="1200" kern="1200" dirty="0" smtClean="0">
                <a:solidFill>
                  <a:schemeClr val="tx1"/>
                </a:solidFill>
                <a:effectLst/>
                <a:latin typeface="+mn-lt"/>
                <a:ea typeface="+mn-ea"/>
                <a:cs typeface="+mn-cs"/>
              </a:rPr>
              <a:t>The players who had the most cards under their names will be presented with a bonus in the form of a candy.</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70</a:t>
            </a:fld>
            <a:endParaRPr lang="en-US"/>
          </a:p>
        </p:txBody>
      </p:sp>
    </p:spTree>
    <p:extLst>
      <p:ext uri="{BB962C8B-B14F-4D97-AF65-F5344CB8AC3E}">
        <p14:creationId xmlns:p14="http://schemas.microsoft.com/office/powerpoint/2010/main" val="164940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removed “</a:t>
            </a:r>
            <a:r>
              <a:rPr lang="en-US" sz="1200" b="1" i="1" u="sng" kern="1200" dirty="0" smtClean="0">
                <a:solidFill>
                  <a:schemeClr val="tx1"/>
                </a:solidFill>
                <a:effectLst/>
                <a:latin typeface="+mn-lt"/>
                <a:ea typeface="+mn-ea"/>
                <a:cs typeface="+mn-cs"/>
              </a:rPr>
              <a:t>and you have no other options</a:t>
            </a:r>
            <a:r>
              <a:rPr lang="en-US" sz="1200" kern="1200" dirty="0" smtClean="0">
                <a:solidFill>
                  <a:schemeClr val="tx1"/>
                </a:solidFill>
                <a:effectLst/>
                <a:latin typeface="+mn-lt"/>
                <a:ea typeface="+mn-ea"/>
                <a:cs typeface="+mn-cs"/>
              </a:rPr>
              <a:t>” part from the Collaboration Policy. Everything else is the same.</a:t>
            </a:r>
          </a:p>
          <a:p>
            <a:endParaRPr lang="en-US" dirty="0"/>
          </a:p>
        </p:txBody>
      </p:sp>
      <p:sp>
        <p:nvSpPr>
          <p:cNvPr id="4" name="Slide Number Placeholder 3"/>
          <p:cNvSpPr>
            <a:spLocks noGrp="1"/>
          </p:cNvSpPr>
          <p:nvPr>
            <p:ph type="sldNum" sz="quarter" idx="10"/>
          </p:nvPr>
        </p:nvSpPr>
        <p:spPr/>
        <p:txBody>
          <a:bodyPr/>
          <a:lstStyle/>
          <a:p>
            <a:fld id="{4FA2A6E7-4331-A049-85E7-D77B672CDE97}" type="slidenum">
              <a:rPr lang="en-US" smtClean="0"/>
              <a:t>77</a:t>
            </a:fld>
            <a:endParaRPr lang="en-US"/>
          </a:p>
        </p:txBody>
      </p:sp>
    </p:spTree>
    <p:extLst>
      <p:ext uri="{BB962C8B-B14F-4D97-AF65-F5344CB8AC3E}">
        <p14:creationId xmlns:p14="http://schemas.microsoft.com/office/powerpoint/2010/main" val="2020692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At the end of the period the facilitator will play the role of the management. The results of the game will be used for the performance appraisals.</a:t>
            </a:r>
          </a:p>
          <a:p>
            <a:r>
              <a:rPr lang="en-GB" sz="1200" kern="1200" dirty="0" smtClean="0">
                <a:solidFill>
                  <a:schemeClr val="tx1"/>
                </a:solidFill>
                <a:effectLst/>
                <a:latin typeface="+mn-lt"/>
                <a:ea typeface="+mn-ea"/>
                <a:cs typeface="+mn-cs"/>
              </a:rPr>
              <a:t>The players who had the most cards under their names will be presented with a bonus in the form of a candy.</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80</a:t>
            </a:fld>
            <a:endParaRPr lang="en-US"/>
          </a:p>
        </p:txBody>
      </p:sp>
    </p:spTree>
    <p:extLst>
      <p:ext uri="{BB962C8B-B14F-4D97-AF65-F5344CB8AC3E}">
        <p14:creationId xmlns:p14="http://schemas.microsoft.com/office/powerpoint/2010/main" val="129492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After Period 3 is finished hold a final debrief. Ask all teams playing the game to share their results and reflect on them through the lens of the J-curve model of change.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A2A6E7-4331-A049-85E7-D77B672CDE97}" type="slidenum">
              <a:rPr lang="en-US" smtClean="0"/>
              <a:t>85</a:t>
            </a:fld>
            <a:endParaRPr lang="en-US"/>
          </a:p>
        </p:txBody>
      </p:sp>
    </p:spTree>
    <p:extLst>
      <p:ext uri="{BB962C8B-B14F-4D97-AF65-F5344CB8AC3E}">
        <p14:creationId xmlns:p14="http://schemas.microsoft.com/office/powerpoint/2010/main" val="1960088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 capability might be lead time, or quality, or due date performance or performance against an SLA. </a:t>
            </a:r>
          </a:p>
          <a:p>
            <a:r>
              <a:rPr lang="en-GB" sz="1200" kern="1200" dirty="0" smtClean="0">
                <a:solidFill>
                  <a:schemeClr val="tx1"/>
                </a:solidFill>
                <a:effectLst/>
                <a:latin typeface="+mn-lt"/>
                <a:ea typeface="+mn-ea"/>
                <a:cs typeface="+mn-cs"/>
              </a:rPr>
              <a:t>The current capability or fitness level is shown as the horizontal oscillating curve on the diagram. This level of capability is delivered by the current process. The model assumes that the current level of capability is not sufficient and isn’t fit for purpose, so we are motivated to improve. Once we start the change initiative the current level of capability falls. We can measure the depth of the drop as the negative delta in capability. The depth and length of the drop incurred by the change can be thought of as the pain of change. If things go well then we gradually recover back to our previous level of capability and eventually we achieve a new improved level of capability.</a:t>
            </a:r>
          </a:p>
          <a:p>
            <a:r>
              <a:rPr lang="en-GB" sz="1200" kern="1200" dirty="0" smtClean="0">
                <a:solidFill>
                  <a:schemeClr val="tx1"/>
                </a:solidFill>
                <a:effectLst/>
                <a:latin typeface="+mn-lt"/>
                <a:ea typeface="+mn-ea"/>
                <a:cs typeface="+mn-cs"/>
              </a:rPr>
              <a:t>It is the drop in capability and the eventual improvement that gives the concept its name – “the J-curve effect.”</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92</a:t>
            </a:fld>
            <a:endParaRPr lang="en-US"/>
          </a:p>
        </p:txBody>
      </p:sp>
    </p:spTree>
    <p:extLst>
      <p:ext uri="{BB962C8B-B14F-4D97-AF65-F5344CB8AC3E}">
        <p14:creationId xmlns:p14="http://schemas.microsoft.com/office/powerpoint/2010/main" val="1324711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102</a:t>
            </a:fld>
            <a:endParaRPr lang="en-US"/>
          </a:p>
        </p:txBody>
      </p:sp>
    </p:spTree>
    <p:extLst>
      <p:ext uri="{BB962C8B-B14F-4D97-AF65-F5344CB8AC3E}">
        <p14:creationId xmlns:p14="http://schemas.microsoft.com/office/powerpoint/2010/main" val="23797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us a phase shift, a cliff at around 25 WIP</a:t>
            </a:r>
            <a:endParaRPr lang="en-US" dirty="0"/>
          </a:p>
        </p:txBody>
      </p:sp>
      <p:sp>
        <p:nvSpPr>
          <p:cNvPr id="4" name="Slide Number Placeholder 3"/>
          <p:cNvSpPr>
            <a:spLocks noGrp="1"/>
          </p:cNvSpPr>
          <p:nvPr>
            <p:ph type="sldNum" sz="quarter" idx="10"/>
          </p:nvPr>
        </p:nvSpPr>
        <p:spPr/>
        <p:txBody>
          <a:bodyPr/>
          <a:lstStyle/>
          <a:p>
            <a:fld id="{4FA2A6E7-4331-A049-85E7-D77B672CDE97}" type="slidenum">
              <a:rPr lang="en-US" smtClean="0"/>
              <a:t>111</a:t>
            </a:fld>
            <a:endParaRPr lang="en-US"/>
          </a:p>
        </p:txBody>
      </p:sp>
    </p:spTree>
    <p:extLst>
      <p:ext uri="{BB962C8B-B14F-4D97-AF65-F5344CB8AC3E}">
        <p14:creationId xmlns:p14="http://schemas.microsoft.com/office/powerpoint/2010/main" val="940896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phase shift</a:t>
            </a:r>
            <a:r>
              <a:rPr lang="en-US" baseline="0" dirty="0" smtClean="0"/>
              <a:t> at around 25 WIP</a:t>
            </a:r>
            <a:endParaRPr lang="en-US" dirty="0"/>
          </a:p>
        </p:txBody>
      </p:sp>
      <p:sp>
        <p:nvSpPr>
          <p:cNvPr id="4" name="Slide Number Placeholder 3"/>
          <p:cNvSpPr>
            <a:spLocks noGrp="1"/>
          </p:cNvSpPr>
          <p:nvPr>
            <p:ph type="sldNum" sz="quarter" idx="10"/>
          </p:nvPr>
        </p:nvSpPr>
        <p:spPr/>
        <p:txBody>
          <a:bodyPr/>
          <a:lstStyle/>
          <a:p>
            <a:fld id="{4FA2A6E7-4331-A049-85E7-D77B672CDE97}" type="slidenum">
              <a:rPr lang="en-US" smtClean="0"/>
              <a:t>112</a:t>
            </a:fld>
            <a:endParaRPr lang="en-US"/>
          </a:p>
        </p:txBody>
      </p:sp>
    </p:spTree>
    <p:extLst>
      <p:ext uri="{BB962C8B-B14F-4D97-AF65-F5344CB8AC3E}">
        <p14:creationId xmlns:p14="http://schemas.microsoft.com/office/powerpoint/2010/main" val="659687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smtClean="0"/>
              <a:t>Traditional change is an A to B process. A is where you are now. B is a destination. B is either defined (from a methodology definition) or designed (by tailoring a framework).</a:t>
            </a:r>
          </a:p>
          <a:p>
            <a:r>
              <a:rPr lang="en-US" dirty="0" smtClean="0"/>
              <a:t>To get from A to B, a change agency* will guide a transition initiative to install destination B into the organization.</a:t>
            </a:r>
          </a:p>
          <a:p>
            <a:r>
              <a:rPr lang="en-US" dirty="0" smtClean="0"/>
              <a:t>*either an internal SEPG or external consultants.</a:t>
            </a:r>
          </a:p>
          <a:p>
            <a:r>
              <a:rPr lang="en-US" sz="1200" b="0" i="0" u="none" strike="noStrike" kern="1200" baseline="0" dirty="0" smtClean="0">
                <a:solidFill>
                  <a:schemeClr val="tx1"/>
                </a:solidFill>
                <a:latin typeface="+mn-lt"/>
                <a:ea typeface="+mn-ea"/>
                <a:cs typeface="+mn-cs"/>
              </a:rPr>
              <a:t> This time however,</a:t>
            </a:r>
          </a:p>
          <a:p>
            <a:r>
              <a:rPr lang="en-US" sz="1200" b="0" i="0" u="none" strike="noStrike" kern="1200" baseline="0" dirty="0" smtClean="0">
                <a:solidFill>
                  <a:schemeClr val="tx1"/>
                </a:solidFill>
                <a:latin typeface="+mn-lt"/>
                <a:ea typeface="+mn-ea"/>
                <a:cs typeface="+mn-cs"/>
              </a:rPr>
              <a:t>instead of walking, imagine you have a very powerful pogo stick. When</a:t>
            </a:r>
          </a:p>
          <a:p>
            <a:r>
              <a:rPr lang="en-US" sz="1200" b="0" i="0" u="none" strike="noStrike" kern="1200" baseline="0" dirty="0" smtClean="0">
                <a:solidFill>
                  <a:schemeClr val="tx1"/>
                </a:solidFill>
                <a:latin typeface="+mn-lt"/>
                <a:ea typeface="+mn-ea"/>
                <a:cs typeface="+mn-cs"/>
              </a:rPr>
              <a:t>you push a button on the pogo stick, it launches you in a random direction</a:t>
            </a:r>
          </a:p>
          <a:p>
            <a:r>
              <a:rPr lang="en-US" sz="1200" b="0" i="0" u="none" strike="noStrike" kern="1200" baseline="0" dirty="0" smtClean="0">
                <a:solidFill>
                  <a:schemeClr val="tx1"/>
                </a:solidFill>
                <a:latin typeface="+mn-lt"/>
                <a:ea typeface="+mn-ea"/>
                <a:cs typeface="+mn-cs"/>
              </a:rPr>
              <a:t>over a random distance. Thus, you keep hitting the button hoping to land on</a:t>
            </a:r>
          </a:p>
          <a:p>
            <a:r>
              <a:rPr lang="en-US" sz="1200" b="0" i="0" u="none" strike="noStrike" kern="1200" baseline="0" dirty="0" smtClean="0">
                <a:solidFill>
                  <a:schemeClr val="tx1"/>
                </a:solidFill>
                <a:latin typeface="+mn-lt"/>
                <a:ea typeface="+mn-ea"/>
                <a:cs typeface="+mn-cs"/>
              </a:rPr>
              <a:t>a high spot. This strategy is called a random jump  (figure 9-8).  The random</a:t>
            </a:r>
          </a:p>
          <a:p>
            <a:r>
              <a:rPr lang="en-US" sz="1200" b="0" i="0" u="none" strike="noStrike" kern="1200" baseline="0" dirty="0" smtClean="0">
                <a:solidFill>
                  <a:schemeClr val="tx1"/>
                </a:solidFill>
                <a:latin typeface="+mn-lt"/>
                <a:ea typeface="+mn-ea"/>
                <a:cs typeface="+mn-cs"/>
              </a:rPr>
              <a:t>jump has the advantage over the adaptive walk of not getting stuck on local</a:t>
            </a:r>
          </a:p>
          <a:p>
            <a:r>
              <a:rPr lang="en-US" sz="1200" b="0" i="0" u="none" strike="noStrike" kern="1200" baseline="0" dirty="0" smtClean="0">
                <a:solidFill>
                  <a:schemeClr val="tx1"/>
                </a:solidFill>
                <a:latin typeface="+mn-lt"/>
                <a:ea typeface="+mn-ea"/>
                <a:cs typeface="+mn-cs"/>
              </a:rPr>
              <a:t>maxima-you might hop clear over the intervening valley from a low peak to</a:t>
            </a:r>
          </a:p>
          <a:p>
            <a:r>
              <a:rPr lang="en-US" sz="1200" b="0" i="0" u="none" strike="noStrike" kern="1200" baseline="0" dirty="0" smtClean="0">
                <a:solidFill>
                  <a:schemeClr val="tx1"/>
                </a:solidFill>
                <a:latin typeface="+mn-lt"/>
                <a:ea typeface="+mn-ea"/>
                <a:cs typeface="+mn-cs"/>
              </a:rPr>
              <a:t>a higher peak. However, it also has the disadvantage that you might also find</a:t>
            </a:r>
          </a:p>
          <a:p>
            <a:r>
              <a:rPr lang="en-US" sz="1200" b="0" i="0" u="none" strike="noStrike" kern="1200" baseline="0" dirty="0" smtClean="0">
                <a:solidFill>
                  <a:schemeClr val="tx1"/>
                </a:solidFill>
                <a:latin typeface="+mn-lt"/>
                <a:ea typeface="+mn-ea"/>
                <a:cs typeface="+mn-cs"/>
              </a:rPr>
              <a:t>yourself down in a death valley.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7D8866A-684B-4641-8583-D1C928AE3307}" type="slidenum">
              <a:rPr lang="en-US" smtClean="0"/>
              <a:t>8</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7713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The Kanban Method rejects the traditional change management method and rejects the installation of a new style of working - a new methodology. It does this because it is better to avoid resistance than to push harder against it.</a:t>
            </a:r>
          </a:p>
          <a:p>
            <a:endParaRPr lang="en-US" dirty="0"/>
          </a:p>
          <a:p>
            <a:r>
              <a:rPr lang="en-US" dirty="0"/>
              <a:t>The Kanban Method introduces an evolutionary approach to change that is humane. It is designed to work with carbon-based life forms processing change with system 1. The Kanban Method catalyzes improvement through the use of kanban systems and visual boards.</a:t>
            </a:r>
          </a:p>
          <a:p>
            <a:endParaRPr lang="en-US" dirty="0"/>
          </a:p>
          <a:p>
            <a:pPr defTabSz="1119654">
              <a:defRPr/>
            </a:pPr>
            <a:r>
              <a:rPr lang="en-US" dirty="0"/>
              <a:t>Evolutionary means that there is no pre-defined target state we could define upfront before we start our change initiative. Instead, we set a direction (i.e. vision) and then continuously improve our system in that direction. So the outcomes are fixed, but the way we are going to achieve these outcomes need yet to be explored - and they might also change all the time.</a:t>
            </a:r>
            <a:endParaRPr lang="en-US" dirty="0" smtClean="0"/>
          </a:p>
          <a:p>
            <a:endParaRPr lang="en-US" dirty="0"/>
          </a:p>
        </p:txBody>
      </p:sp>
      <p:sp>
        <p:nvSpPr>
          <p:cNvPr id="4" name="Slide Number Placeholder 3"/>
          <p:cNvSpPr>
            <a:spLocks noGrp="1"/>
          </p:cNvSpPr>
          <p:nvPr>
            <p:ph type="sldNum" sz="quarter" idx="10"/>
          </p:nvPr>
        </p:nvSpPr>
        <p:spPr/>
        <p:txBody>
          <a:bodyPr/>
          <a:lstStyle/>
          <a:p>
            <a:fld id="{508706F5-0F43-43DB-97D3-52E67ABC6ECF}" type="slidenum">
              <a:rPr lang="en-US" smtClean="0">
                <a:solidFill>
                  <a:prstClr val="black"/>
                </a:solidFill>
              </a:rPr>
              <a:pPr/>
              <a:t>12</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420787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Kent Beck summarizes this. "When you want to make a change, first, make the change easy. (Warning, this may be hard.) Then make the easy change".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 refactoring our software at the moment, so it's going to be broken for the next two weeks." </a:t>
            </a:r>
            <a:r>
              <a:rPr lang="en-US" sz="1200" b="0" i="1" kern="1200" dirty="0" err="1" smtClean="0">
                <a:solidFill>
                  <a:schemeClr val="tx1"/>
                </a:solidFill>
                <a:effectLst/>
                <a:latin typeface="+mn-lt"/>
                <a:ea typeface="+mn-ea"/>
                <a:cs typeface="+mn-cs"/>
              </a:rPr>
              <a:t>Bzzz</a:t>
            </a:r>
            <a:r>
              <a:rPr lang="en-US" sz="1200" b="0" i="0" kern="1200" dirty="0" smtClean="0">
                <a:solidFill>
                  <a:schemeClr val="tx1"/>
                </a:solidFill>
                <a:effectLst/>
                <a:latin typeface="+mn-lt"/>
                <a:ea typeface="+mn-ea"/>
                <a:cs typeface="+mn-cs"/>
              </a:rPr>
              <a:t> - that's not refactoring. Refactoring is small changes, each of which keeps everything working. It doesn't change the observable behavior of the software, that's its definition.</a:t>
            </a:r>
            <a:endParaRPr lang="bg-BG"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13</a:t>
            </a:fld>
            <a:endParaRPr lang="en-US"/>
          </a:p>
        </p:txBody>
      </p:sp>
    </p:spTree>
    <p:extLst>
      <p:ext uri="{BB962C8B-B14F-4D97-AF65-F5344CB8AC3E}">
        <p14:creationId xmlns:p14="http://schemas.microsoft.com/office/powerpoint/2010/main" val="121222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25</a:t>
            </a:fld>
            <a:endParaRPr lang="en-US"/>
          </a:p>
        </p:txBody>
      </p:sp>
    </p:spTree>
    <p:extLst>
      <p:ext uri="{BB962C8B-B14F-4D97-AF65-F5344CB8AC3E}">
        <p14:creationId xmlns:p14="http://schemas.microsoft.com/office/powerpoint/2010/main" val="124754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26</a:t>
            </a:fld>
            <a:endParaRPr lang="en-US"/>
          </a:p>
        </p:txBody>
      </p:sp>
    </p:spTree>
    <p:extLst>
      <p:ext uri="{BB962C8B-B14F-4D97-AF65-F5344CB8AC3E}">
        <p14:creationId xmlns:p14="http://schemas.microsoft.com/office/powerpoint/2010/main" val="203950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first need to present the difference between Output and Outcome: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Output is everything physical produced between the initial idea and delivery.</a:t>
            </a:r>
          </a:p>
          <a:p>
            <a:r>
              <a:rPr lang="en-US" sz="1200" kern="1200" dirty="0" smtClean="0">
                <a:solidFill>
                  <a:schemeClr val="tx1"/>
                </a:solidFill>
                <a:latin typeface="+mn-lt"/>
                <a:ea typeface="+mn-ea"/>
                <a:cs typeface="+mn-cs"/>
              </a:rPr>
              <a:t>* Outcome is what happens when the output is delivered. Outcome is experienced by the users.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Knowledge workers claim rightly so that:</a:t>
            </a:r>
          </a:p>
          <a:p>
            <a:r>
              <a:rPr lang="en-US" sz="1200" kern="1200" dirty="0" smtClean="0">
                <a:solidFill>
                  <a:schemeClr val="tx1"/>
                </a:solidFill>
                <a:latin typeface="+mn-lt"/>
                <a:ea typeface="+mn-ea"/>
                <a:cs typeface="+mn-cs"/>
              </a:rPr>
              <a:t>* Their job is not to build more physical stuff faster i.e. to maximize output. </a:t>
            </a:r>
          </a:p>
          <a:p>
            <a:pPr marL="171450" indent="-171450">
              <a:buFont typeface="Arial" charset="0"/>
              <a:buChar char="•"/>
            </a:pPr>
            <a:r>
              <a:rPr lang="en-US" sz="1200" kern="1200" dirty="0" smtClean="0">
                <a:solidFill>
                  <a:schemeClr val="tx1"/>
                </a:solidFill>
                <a:latin typeface="+mn-lt"/>
                <a:ea typeface="+mn-ea"/>
                <a:cs typeface="+mn-cs"/>
              </a:rPr>
              <a:t>Their job is to maximize the outcome and impact we get from the output we choose to produce.</a:t>
            </a:r>
          </a:p>
          <a:p>
            <a:pPr marL="171450" indent="-171450">
              <a:buFont typeface="Arial" charset="0"/>
              <a:buChar cha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latin typeface="+mn-lt"/>
                <a:ea typeface="+mn-ea"/>
                <a:cs typeface="+mn-cs"/>
              </a:rPr>
              <a:t>Some of the words are more expressive (outcome) than others and therefore say more in a fewer words (output) i.e. have greater outcome in less output. </a:t>
            </a:r>
          </a:p>
          <a:p>
            <a:pPr marL="171450" indent="-171450">
              <a:buFont typeface="Arial" charset="0"/>
              <a:buChar char="•"/>
            </a:pPr>
            <a:endParaRPr lang="en-US" sz="1200" kern="1200" smtClean="0">
              <a:solidFill>
                <a:schemeClr val="tx1"/>
              </a:solidFill>
              <a:latin typeface="+mn-lt"/>
              <a:ea typeface="+mn-ea"/>
              <a:cs typeface="+mn-cs"/>
            </a:endParaRPr>
          </a:p>
          <a:p>
            <a:endParaRPr lang="bg-BG"/>
          </a:p>
        </p:txBody>
      </p:sp>
      <p:sp>
        <p:nvSpPr>
          <p:cNvPr id="4" name="Slide Number Placeholder 3"/>
          <p:cNvSpPr>
            <a:spLocks noGrp="1"/>
          </p:cNvSpPr>
          <p:nvPr>
            <p:ph type="sldNum" sz="quarter" idx="10"/>
          </p:nvPr>
        </p:nvSpPr>
        <p:spPr/>
        <p:txBody>
          <a:bodyPr/>
          <a:lstStyle/>
          <a:p>
            <a:fld id="{4FA2A6E7-4331-A049-85E7-D77B672CDE97}" type="slidenum">
              <a:rPr lang="en-US" smtClean="0"/>
              <a:t>33</a:t>
            </a:fld>
            <a:endParaRPr lang="en-US"/>
          </a:p>
        </p:txBody>
      </p:sp>
    </p:spTree>
    <p:extLst>
      <p:ext uri="{BB962C8B-B14F-4D97-AF65-F5344CB8AC3E}">
        <p14:creationId xmlns:p14="http://schemas.microsoft.com/office/powerpoint/2010/main" val="1219402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39</a:t>
            </a:fld>
            <a:endParaRPr lang="en-US"/>
          </a:p>
        </p:txBody>
      </p:sp>
    </p:spTree>
    <p:extLst>
      <p:ext uri="{BB962C8B-B14F-4D97-AF65-F5344CB8AC3E}">
        <p14:creationId xmlns:p14="http://schemas.microsoft.com/office/powerpoint/2010/main" val="1856025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44</a:t>
            </a:fld>
            <a:endParaRPr lang="en-US"/>
          </a:p>
        </p:txBody>
      </p:sp>
    </p:spTree>
    <p:extLst>
      <p:ext uri="{BB962C8B-B14F-4D97-AF65-F5344CB8AC3E}">
        <p14:creationId xmlns:p14="http://schemas.microsoft.com/office/powerpoint/2010/main" val="56272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2" indent="0" algn="ctr">
              <a:buNone/>
              <a:defRPr>
                <a:solidFill>
                  <a:schemeClr val="tx1">
                    <a:tint val="75000"/>
                  </a:schemeClr>
                </a:solidFill>
              </a:defRPr>
            </a:lvl4pPr>
            <a:lvl5pPr marL="1828613" indent="0" algn="ctr">
              <a:buNone/>
              <a:defRPr>
                <a:solidFill>
                  <a:schemeClr val="tx1">
                    <a:tint val="75000"/>
                  </a:schemeClr>
                </a:solidFill>
              </a:defRPr>
            </a:lvl5pPr>
            <a:lvl6pPr marL="2285768" indent="0" algn="ctr">
              <a:buNone/>
              <a:defRPr>
                <a:solidFill>
                  <a:schemeClr val="tx1">
                    <a:tint val="75000"/>
                  </a:schemeClr>
                </a:solidFill>
              </a:defRPr>
            </a:lvl6pPr>
            <a:lvl7pPr marL="2742922" indent="0" algn="ctr">
              <a:buNone/>
              <a:defRPr>
                <a:solidFill>
                  <a:schemeClr val="tx1">
                    <a:tint val="75000"/>
                  </a:schemeClr>
                </a:solidFill>
              </a:defRPr>
            </a:lvl7pPr>
            <a:lvl8pPr marL="3200075" indent="0" algn="ctr">
              <a:buNone/>
              <a:defRPr>
                <a:solidFill>
                  <a:schemeClr val="tx1">
                    <a:tint val="75000"/>
                  </a:schemeClr>
                </a:solidFill>
              </a:defRPr>
            </a:lvl8pPr>
            <a:lvl9pPr marL="365722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DFAC79-E610-E644-9EFE-91971AFD3B94}"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FAC79-E610-E644-9EFE-91971AFD3B94}"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FAC79-E610-E644-9EFE-91971AFD3B94}"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7"/>
            <a:ext cx="11353721" cy="692497"/>
          </a:xfrm>
          <a:prstGeom prst="rect">
            <a:avLst/>
          </a:prstGeom>
        </p:spPr>
        <p:txBody>
          <a:bodyPr wrap="square">
            <a:spAutoFit/>
          </a:bodyPr>
          <a:lstStyle>
            <a:lvl1pPr marL="0" indent="0">
              <a:buNone/>
              <a:defRPr sz="3900"/>
            </a:lvl1pPr>
          </a:lstStyle>
          <a:p>
            <a:pPr lvl="0"/>
            <a:endParaRPr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472524" y="960156"/>
            <a:ext cx="11353721" cy="692497"/>
          </a:xfrm>
          <a:prstGeom prst="rect">
            <a:avLst/>
          </a:prstGeom>
        </p:spPr>
        <p:txBody>
          <a:bodyPr wrap="square">
            <a:spAutoFit/>
          </a:bodyPr>
          <a:lstStyle>
            <a:lvl1pPr>
              <a:defRPr sz="3900"/>
            </a:lvl1pPr>
          </a:lstStyle>
          <a:p>
            <a:pPr lvl="0"/>
            <a:endParaRPr dirty="0"/>
          </a:p>
        </p:txBody>
      </p:sp>
      <p:sp>
        <p:nvSpPr>
          <p:cNvPr id="6" name="Shape 14"/>
          <p:cNvSpPr txBox="1">
            <a:spLocks noGrp="1"/>
          </p:cNvSpPr>
          <p:nvPr>
            <p:ph type="body" idx="10"/>
          </p:nvPr>
        </p:nvSpPr>
        <p:spPr>
          <a:xfrm>
            <a:off x="472524" y="1885979"/>
            <a:ext cx="11384121" cy="492571"/>
          </a:xfrm>
          <a:prstGeom prst="rect">
            <a:avLst/>
          </a:prstGeom>
          <a:noFill/>
        </p:spPr>
        <p:txBody>
          <a:bodyPr wrap="square" rtlCol="0">
            <a:spAutoFit/>
          </a:bodyPr>
          <a:lstStyle>
            <a:lvl1pPr>
              <a:defRPr sz="2601"/>
            </a:lvl1pPr>
          </a:lstStyle>
          <a:p>
            <a:pPr lvl="0"/>
            <a:endParaRPr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226890" y="2811795"/>
            <a:ext cx="9532489" cy="1397284"/>
          </a:xfrm>
          <a:prstGeom prst="rect">
            <a:avLst/>
          </a:prstGeom>
        </p:spPr>
        <p:txBody>
          <a:bodyPr anchor="t"/>
          <a:lstStyle>
            <a:lvl1pPr algn="l">
              <a:defRPr sz="2900" b="0" cap="none"/>
            </a:lvl1pPr>
          </a:lstStyle>
          <a:p>
            <a:r>
              <a:rPr lang="en-US" dirty="0" smtClean="0"/>
              <a:t>Click to edit master 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2603367"/>
            <a:ext cx="10972800" cy="3352800"/>
          </a:xfrm>
        </p:spPr>
        <p:txBody>
          <a:bodyPr/>
          <a:lstStyle>
            <a:lvl1pPr marL="0" indent="0" algn="ctr">
              <a:buNone/>
              <a:defRPr>
                <a:solidFill>
                  <a:schemeClr val="bg1">
                    <a:lumMod val="95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5"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04198DC-2EF7-4B34-A789-AD3A4CDEBD28}" type="slidenum">
              <a:rPr lang="en-US" smtClean="0">
                <a:solidFill>
                  <a:prstClr val="black"/>
                </a:solidFill>
              </a:rPr>
              <a:pPr/>
              <a:t>‹#›</a:t>
            </a:fld>
            <a:endParaRPr lang="en-US">
              <a:solidFill>
                <a:prstClr val="black"/>
              </a:solidFill>
            </a:endParaRPr>
          </a:p>
        </p:txBody>
      </p:sp>
      <p:sp>
        <p:nvSpPr>
          <p:cNvPr id="9" name="Rectangle 8"/>
          <p:cNvSpPr/>
          <p:nvPr userDrawn="1"/>
        </p:nvSpPr>
        <p:spPr>
          <a:xfrm>
            <a:off x="5447638" y="217194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7" name="Picture 6" descr="160x16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1" y="381000"/>
            <a:ext cx="2125553" cy="1594165"/>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3" name="Content Placeholder 2"/>
          <p:cNvSpPr>
            <a:spLocks noGrp="1"/>
          </p:cNvSpPr>
          <p:nvPr>
            <p:ph idx="1" hasCustomPrompt="1"/>
          </p:nvPr>
        </p:nvSpPr>
        <p:spPr>
          <a:xfrm>
            <a:off x="609600" y="1371600"/>
            <a:ext cx="10741152" cy="5029200"/>
          </a:xfrm>
        </p:spPr>
        <p:txBody>
          <a:bodyPr/>
          <a:lstStyle>
            <a:lvl3pPr>
              <a:defRPr/>
            </a:lvl3pPr>
            <a:lvl4pPr>
              <a:buFont typeface="Calibri" pitchFamily="34" charset="0"/>
              <a:buChar char="»"/>
              <a:defRPr/>
            </a:lvl4pPr>
            <a:lvl5pPr>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7" name="Text Placeholder 6"/>
          <p:cNvSpPr>
            <a:spLocks noGrp="1"/>
          </p:cNvSpPr>
          <p:nvPr>
            <p:ph type="body" sz="quarter" idx="13" hasCustomPrompt="1"/>
          </p:nvPr>
        </p:nvSpPr>
        <p:spPr>
          <a:xfrm>
            <a:off x="406400" y="6"/>
            <a:ext cx="3556000" cy="457199"/>
          </a:xfrm>
        </p:spPr>
        <p:txBody>
          <a:bodyPr anchor="ctr" anchorCtr="1"/>
          <a:lstStyle>
            <a:lvl1pPr algn="ctr">
              <a:buNone/>
              <a:defRPr sz="2400">
                <a:solidFill>
                  <a:schemeClr val="bg1"/>
                </a:solidFill>
                <a:latin typeface="Hand Of Sean" pitchFamily="2" charset="0"/>
              </a:defRPr>
            </a:lvl1pPr>
          </a:lstStyle>
          <a:p>
            <a:pPr lvl="0"/>
            <a:r>
              <a:rPr lang="en-US" dirty="0" smtClean="0"/>
              <a:t>Edit Heading</a:t>
            </a:r>
            <a:endParaRPr lang="en-US" dirty="0"/>
          </a:p>
        </p:txBody>
      </p:sp>
      <p:sp>
        <p:nvSpPr>
          <p:cNvPr id="6" name="Rectangle 96"/>
          <p:cNvSpPr>
            <a:spLocks noGrp="1" noChangeArrowheads="1"/>
          </p:cNvSpPr>
          <p:nvPr>
            <p:ph type="sldNum" sz="quarter" idx="4"/>
          </p:nvPr>
        </p:nvSpPr>
        <p:spPr bwMode="auto">
          <a:xfrm>
            <a:off x="203204" y="6596061"/>
            <a:ext cx="508001" cy="261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333" b="1" smtClean="0">
                <a:solidFill>
                  <a:schemeClr val="bg1"/>
                </a:solidFill>
                <a:latin typeface="+mn-lt"/>
              </a:defRPr>
            </a:lvl1pPr>
          </a:lstStyle>
          <a:p>
            <a:fld id="{42DBB539-2B6C-41E1-95B0-345C4400EFFD}" type="slidenum">
              <a:rPr lang="en-US">
                <a:solidFill>
                  <a:prstClr val="white"/>
                </a:solidFill>
              </a:rPr>
              <a:pPr/>
              <a:t>‹#›</a:t>
            </a:fld>
            <a:endParaRPr lang="en-US" dirty="0">
              <a:solidFill>
                <a:prstClr val="white"/>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81137"/>
            <a:ext cx="103632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p:nvPr>
        </p:nvSpPr>
        <p:spPr>
          <a:xfrm>
            <a:off x="914400" y="465137"/>
            <a:ext cx="10363200" cy="365760"/>
          </a:xfrm>
        </p:spPr>
        <p:txBody>
          <a:bodyPr/>
          <a:lstStyle/>
          <a:p>
            <a:r>
              <a:rPr lang="en-US" dirty="0" smtClean="0"/>
              <a:t>Click to edit Master title style</a:t>
            </a:r>
            <a:endParaRPr lang="en-US" dirty="0"/>
          </a:p>
        </p:txBody>
      </p:sp>
      <p:sp>
        <p:nvSpPr>
          <p:cNvPr id="8" name="Rectangle 7"/>
          <p:cNvSpPr/>
          <p:nvPr userDrawn="1"/>
        </p:nvSpPr>
        <p:spPr>
          <a:xfrm flipV="1">
            <a:off x="3759200" y="1143317"/>
            <a:ext cx="4965700" cy="50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DFAC79-E610-E644-9EFE-91971AFD3B94}"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54" indent="0">
              <a:buNone/>
              <a:defRPr sz="1801">
                <a:solidFill>
                  <a:schemeClr val="tx1">
                    <a:tint val="75000"/>
                  </a:schemeClr>
                </a:solidFill>
              </a:defRPr>
            </a:lvl2pPr>
            <a:lvl3pPr marL="914310" indent="0">
              <a:buNone/>
              <a:defRPr sz="1600">
                <a:solidFill>
                  <a:schemeClr val="tx1">
                    <a:tint val="75000"/>
                  </a:schemeClr>
                </a:solidFill>
              </a:defRPr>
            </a:lvl3pPr>
            <a:lvl4pPr marL="1371462" indent="0">
              <a:buNone/>
              <a:defRPr sz="1401">
                <a:solidFill>
                  <a:schemeClr val="tx1">
                    <a:tint val="75000"/>
                  </a:schemeClr>
                </a:solidFill>
              </a:defRPr>
            </a:lvl4pPr>
            <a:lvl5pPr marL="1828613" indent="0">
              <a:buNone/>
              <a:defRPr sz="1401">
                <a:solidFill>
                  <a:schemeClr val="tx1">
                    <a:tint val="75000"/>
                  </a:schemeClr>
                </a:solidFill>
              </a:defRPr>
            </a:lvl5pPr>
            <a:lvl6pPr marL="2285768" indent="0">
              <a:buNone/>
              <a:defRPr sz="1401">
                <a:solidFill>
                  <a:schemeClr val="tx1">
                    <a:tint val="75000"/>
                  </a:schemeClr>
                </a:solidFill>
              </a:defRPr>
            </a:lvl6pPr>
            <a:lvl7pPr marL="2742922" indent="0">
              <a:buNone/>
              <a:defRPr sz="1401">
                <a:solidFill>
                  <a:schemeClr val="tx1">
                    <a:tint val="75000"/>
                  </a:schemeClr>
                </a:solidFill>
              </a:defRPr>
            </a:lvl7pPr>
            <a:lvl8pPr marL="3200075" indent="0">
              <a:buNone/>
              <a:defRPr sz="1401">
                <a:solidFill>
                  <a:schemeClr val="tx1">
                    <a:tint val="75000"/>
                  </a:schemeClr>
                </a:solidFill>
              </a:defRPr>
            </a:lvl8pPr>
            <a:lvl9pPr marL="3657229" indent="0">
              <a:buNone/>
              <a:defRPr sz="140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DFAC79-E610-E644-9EFE-91971AFD3B94}"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DFAC79-E610-E644-9EFE-91971AFD3B94}"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3" y="1535113"/>
            <a:ext cx="5386917"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3" y="2174875"/>
            <a:ext cx="5386917"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DFAC79-E610-E644-9EFE-91971AFD3B94}" type="datetimeFigureOut">
              <a:rPr lang="en-US" smtClean="0"/>
              <a:t>11/22/18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DFAC79-E610-E644-9EFE-91971AFD3B94}" type="datetimeFigureOut">
              <a:rPr lang="en-US" smtClean="0"/>
              <a:t>11/22/18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FAC79-E610-E644-9EFE-91971AFD3B94}" type="datetimeFigureOut">
              <a:rPr lang="en-US" smtClean="0"/>
              <a:t>11/22/18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5" y="273057"/>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6"/>
            <a:ext cx="7315200" cy="5667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54" indent="0">
              <a:buNone/>
              <a:defRPr sz="2800"/>
            </a:lvl2pPr>
            <a:lvl3pPr marL="914310" indent="0">
              <a:buNone/>
              <a:defRPr sz="2400"/>
            </a:lvl3pPr>
            <a:lvl4pPr marL="1371462" indent="0">
              <a:buNone/>
              <a:defRPr sz="2000"/>
            </a:lvl4pPr>
            <a:lvl5pPr marL="1828613" indent="0">
              <a:buNone/>
              <a:defRPr sz="2000"/>
            </a:lvl5pPr>
            <a:lvl6pPr marL="2285768" indent="0">
              <a:buNone/>
              <a:defRPr sz="2000"/>
            </a:lvl6pPr>
            <a:lvl7pPr marL="2742922" indent="0">
              <a:buNone/>
              <a:defRPr sz="2000"/>
            </a:lvl7pPr>
            <a:lvl8pPr marL="3200075" indent="0">
              <a:buNone/>
              <a:defRPr sz="2000"/>
            </a:lvl8pPr>
            <a:lvl9pPr marL="3657229"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FAC79-E610-E644-9EFE-91971AFD3B94}" type="datetimeFigureOut">
              <a:rPr lang="en-US" smtClean="0"/>
              <a:t>11/22/18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EFA-C02A-BA4E-BB00-98D612392DBC}" type="slidenum">
              <a:rPr lang="en-US" smtClean="0"/>
              <a:t>‹#›</a:t>
            </a:fld>
            <a:endParaRPr lang="en-US"/>
          </a:p>
        </p:txBody>
      </p:sp>
      <p:pic>
        <p:nvPicPr>
          <p:cNvPr id="8" name="Picture 7" descr="banner.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6318405"/>
            <a:ext cx="12192000" cy="539595"/>
          </a:xfrm>
          <a:prstGeom prst="rect">
            <a:avLst/>
          </a:prstGeom>
        </p:spPr>
      </p:pic>
      <p:pic>
        <p:nvPicPr>
          <p:cNvPr id="7" name="Picture 6" descr="160x160.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609601" y="6126164"/>
            <a:ext cx="975783" cy="731837"/>
          </a:xfrm>
          <a:prstGeom prst="rect">
            <a:avLst/>
          </a:prstGeom>
        </p:spPr>
      </p:pic>
    </p:spTree>
    <p:extLst>
      <p:ext uri="{BB962C8B-B14F-4D97-AF65-F5344CB8AC3E}">
        <p14:creationId xmlns:p14="http://schemas.microsoft.com/office/powerpoint/2010/main" val="1276665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1" kern="1200">
          <a:solidFill>
            <a:schemeClr val="tx1"/>
          </a:solidFill>
          <a:latin typeface="+mn-lt"/>
          <a:ea typeface="+mn-ea"/>
          <a:cs typeface="+mn-cs"/>
        </a:defRPr>
      </a:lvl1pPr>
      <a:lvl2pPr marL="457154" algn="l" defTabSz="457154" rtl="0" eaLnBrk="1" latinLnBrk="0" hangingPunct="1">
        <a:defRPr sz="1801" kern="1200">
          <a:solidFill>
            <a:schemeClr val="tx1"/>
          </a:solidFill>
          <a:latin typeface="+mn-lt"/>
          <a:ea typeface="+mn-ea"/>
          <a:cs typeface="+mn-cs"/>
        </a:defRPr>
      </a:lvl2pPr>
      <a:lvl3pPr marL="914310" algn="l" defTabSz="457154" rtl="0" eaLnBrk="1" latinLnBrk="0" hangingPunct="1">
        <a:defRPr sz="1801" kern="1200">
          <a:solidFill>
            <a:schemeClr val="tx1"/>
          </a:solidFill>
          <a:latin typeface="+mn-lt"/>
          <a:ea typeface="+mn-ea"/>
          <a:cs typeface="+mn-cs"/>
        </a:defRPr>
      </a:lvl3pPr>
      <a:lvl4pPr marL="1371462" algn="l" defTabSz="457154" rtl="0" eaLnBrk="1" latinLnBrk="0" hangingPunct="1">
        <a:defRPr sz="1801" kern="1200">
          <a:solidFill>
            <a:schemeClr val="tx1"/>
          </a:solidFill>
          <a:latin typeface="+mn-lt"/>
          <a:ea typeface="+mn-ea"/>
          <a:cs typeface="+mn-cs"/>
        </a:defRPr>
      </a:lvl4pPr>
      <a:lvl5pPr marL="1828613" algn="l" defTabSz="457154" rtl="0" eaLnBrk="1" latinLnBrk="0" hangingPunct="1">
        <a:defRPr sz="1801" kern="1200">
          <a:solidFill>
            <a:schemeClr val="tx1"/>
          </a:solidFill>
          <a:latin typeface="+mn-lt"/>
          <a:ea typeface="+mn-ea"/>
          <a:cs typeface="+mn-cs"/>
        </a:defRPr>
      </a:lvl5pPr>
      <a:lvl6pPr marL="2285768" algn="l" defTabSz="457154" rtl="0" eaLnBrk="1" latinLnBrk="0" hangingPunct="1">
        <a:defRPr sz="1801" kern="1200">
          <a:solidFill>
            <a:schemeClr val="tx1"/>
          </a:solidFill>
          <a:latin typeface="+mn-lt"/>
          <a:ea typeface="+mn-ea"/>
          <a:cs typeface="+mn-cs"/>
        </a:defRPr>
      </a:lvl6pPr>
      <a:lvl7pPr marL="2742922" algn="l" defTabSz="457154" rtl="0" eaLnBrk="1" latinLnBrk="0" hangingPunct="1">
        <a:defRPr sz="1801" kern="1200">
          <a:solidFill>
            <a:schemeClr val="tx1"/>
          </a:solidFill>
          <a:latin typeface="+mn-lt"/>
          <a:ea typeface="+mn-ea"/>
          <a:cs typeface="+mn-cs"/>
        </a:defRPr>
      </a:lvl7pPr>
      <a:lvl8pPr marL="3200075" algn="l" defTabSz="457154" rtl="0" eaLnBrk="1" latinLnBrk="0" hangingPunct="1">
        <a:defRPr sz="1801" kern="1200">
          <a:solidFill>
            <a:schemeClr val="tx1"/>
          </a:solidFill>
          <a:latin typeface="+mn-lt"/>
          <a:ea typeface="+mn-ea"/>
          <a:cs typeface="+mn-cs"/>
        </a:defRPr>
      </a:lvl8pPr>
      <a:lvl9pPr marL="3657229" algn="l" defTabSz="4571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e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Kanban Policy Game</a:t>
            </a:r>
            <a:endParaRPr lang="en-US" dirty="0"/>
          </a:p>
        </p:txBody>
      </p:sp>
      <p:sp>
        <p:nvSpPr>
          <p:cNvPr id="3" name="Subtitle 2"/>
          <p:cNvSpPr>
            <a:spLocks noGrp="1"/>
          </p:cNvSpPr>
          <p:nvPr>
            <p:ph type="subTitle" idx="1"/>
          </p:nvPr>
        </p:nvSpPr>
        <p:spPr/>
        <p:txBody>
          <a:bodyPr/>
          <a:lstStyle/>
          <a:p>
            <a:r>
              <a:rPr lang="en-US" dirty="0" smtClean="0"/>
              <a:t>Practice </a:t>
            </a:r>
            <a:r>
              <a:rPr lang="en-US" dirty="0"/>
              <a:t>evolutionary change in the context of a knowledge discovery </a:t>
            </a:r>
            <a:r>
              <a:rPr lang="en-US" dirty="0" smtClean="0"/>
              <a:t>process</a:t>
            </a:r>
            <a:endParaRPr lang="en-US" dirty="0"/>
          </a:p>
        </p:txBody>
      </p:sp>
    </p:spTree>
    <p:extLst>
      <p:ext uri="{BB962C8B-B14F-4D97-AF65-F5344CB8AC3E}">
        <p14:creationId xmlns:p14="http://schemas.microsoft.com/office/powerpoint/2010/main" val="413732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1" y="279400"/>
            <a:ext cx="8250383" cy="6187787"/>
          </a:xfrm>
          <a:prstGeom prst="rect">
            <a:avLst/>
          </a:prstGeom>
        </p:spPr>
      </p:pic>
      <p:cxnSp>
        <p:nvCxnSpPr>
          <p:cNvPr id="3" name="Straight Arrow Connector 2"/>
          <p:cNvCxnSpPr/>
          <p:nvPr/>
        </p:nvCxnSpPr>
        <p:spPr bwMode="auto">
          <a:xfrm>
            <a:off x="3438578" y="3581421"/>
            <a:ext cx="18956" cy="1592459"/>
          </a:xfrm>
          <a:prstGeom prst="straightConnector1">
            <a:avLst/>
          </a:prstGeom>
          <a:solidFill>
            <a:schemeClr val="accent1"/>
          </a:solidFill>
          <a:ln w="76200" cap="flat" cmpd="sng" algn="ctr">
            <a:solidFill>
              <a:srgbClr val="FF0000"/>
            </a:solidFill>
            <a:prstDash val="solid"/>
            <a:round/>
            <a:headEnd type="arrow"/>
            <a:tailEnd type="arrow"/>
          </a:ln>
          <a:effectLst/>
        </p:spPr>
      </p:cxnSp>
      <p:sp>
        <p:nvSpPr>
          <p:cNvPr id="6" name="Title 1"/>
          <p:cNvSpPr txBox="1">
            <a:spLocks/>
          </p:cNvSpPr>
          <p:nvPr/>
        </p:nvSpPr>
        <p:spPr>
          <a:xfrm>
            <a:off x="1524001" y="0"/>
            <a:ext cx="8236777" cy="1433419"/>
          </a:xfrm>
          <a:prstGeom prst="rect">
            <a:avLst/>
          </a:prstGeom>
        </p:spPr>
        <p:txBody>
          <a:bodyPr anchor="ctr">
            <a:normAutofit/>
          </a:bodyPr>
          <a:lstStyle>
            <a:lvl1pPr algn="r" rtl="0" eaLnBrk="0" fontAlgn="base" hangingPunct="0">
              <a:lnSpc>
                <a:spcPct val="80000"/>
              </a:lnSpc>
              <a:spcBef>
                <a:spcPct val="0"/>
              </a:spcBef>
              <a:spcAft>
                <a:spcPct val="0"/>
              </a:spcAft>
              <a:defRPr sz="2800">
                <a:solidFill>
                  <a:schemeClr val="tx1"/>
                </a:solidFill>
                <a:latin typeface="+mj-lt"/>
                <a:ea typeface="+mj-ea"/>
                <a:cs typeface="+mj-cs"/>
              </a:defRPr>
            </a:lvl1pPr>
            <a:lvl2pPr algn="r" rtl="0" eaLnBrk="0" fontAlgn="base" hangingPunct="0">
              <a:lnSpc>
                <a:spcPct val="80000"/>
              </a:lnSpc>
              <a:spcBef>
                <a:spcPct val="0"/>
              </a:spcBef>
              <a:spcAft>
                <a:spcPct val="0"/>
              </a:spcAft>
              <a:defRPr sz="2800">
                <a:solidFill>
                  <a:schemeClr val="tx1"/>
                </a:solidFill>
                <a:latin typeface="Arial" charset="0"/>
                <a:cs typeface="Arial" charset="0"/>
              </a:defRPr>
            </a:lvl2pPr>
            <a:lvl3pPr algn="r" rtl="0" eaLnBrk="0" fontAlgn="base" hangingPunct="0">
              <a:lnSpc>
                <a:spcPct val="80000"/>
              </a:lnSpc>
              <a:spcBef>
                <a:spcPct val="0"/>
              </a:spcBef>
              <a:spcAft>
                <a:spcPct val="0"/>
              </a:spcAft>
              <a:defRPr sz="2800">
                <a:solidFill>
                  <a:schemeClr val="tx1"/>
                </a:solidFill>
                <a:latin typeface="Arial" charset="0"/>
                <a:cs typeface="Arial" charset="0"/>
              </a:defRPr>
            </a:lvl3pPr>
            <a:lvl4pPr algn="r" rtl="0" eaLnBrk="0" fontAlgn="base" hangingPunct="0">
              <a:lnSpc>
                <a:spcPct val="80000"/>
              </a:lnSpc>
              <a:spcBef>
                <a:spcPct val="0"/>
              </a:spcBef>
              <a:spcAft>
                <a:spcPct val="0"/>
              </a:spcAft>
              <a:defRPr sz="2800">
                <a:solidFill>
                  <a:schemeClr val="tx1"/>
                </a:solidFill>
                <a:latin typeface="Arial" charset="0"/>
                <a:cs typeface="Arial" charset="0"/>
              </a:defRPr>
            </a:lvl4pPr>
            <a:lvl5pPr algn="r" rtl="0" eaLnBrk="0" fontAlgn="base" hangingPunct="0">
              <a:lnSpc>
                <a:spcPct val="80000"/>
              </a:lnSpc>
              <a:spcBef>
                <a:spcPct val="0"/>
              </a:spcBef>
              <a:spcAft>
                <a:spcPct val="0"/>
              </a:spcAft>
              <a:defRPr sz="2800">
                <a:solidFill>
                  <a:schemeClr val="tx1"/>
                </a:solidFill>
                <a:latin typeface="Arial" charset="0"/>
                <a:cs typeface="Arial" charset="0"/>
              </a:defRPr>
            </a:lvl5pPr>
            <a:lvl6pPr marL="457200" algn="r" rtl="0" fontAlgn="base">
              <a:lnSpc>
                <a:spcPct val="80000"/>
              </a:lnSpc>
              <a:spcBef>
                <a:spcPct val="0"/>
              </a:spcBef>
              <a:spcAft>
                <a:spcPct val="0"/>
              </a:spcAft>
              <a:defRPr sz="2800">
                <a:solidFill>
                  <a:schemeClr val="tx1"/>
                </a:solidFill>
                <a:latin typeface="Arial" charset="0"/>
                <a:cs typeface="Arial" charset="0"/>
              </a:defRPr>
            </a:lvl6pPr>
            <a:lvl7pPr marL="914400" algn="r" rtl="0" fontAlgn="base">
              <a:lnSpc>
                <a:spcPct val="80000"/>
              </a:lnSpc>
              <a:spcBef>
                <a:spcPct val="0"/>
              </a:spcBef>
              <a:spcAft>
                <a:spcPct val="0"/>
              </a:spcAft>
              <a:defRPr sz="2800">
                <a:solidFill>
                  <a:schemeClr val="tx1"/>
                </a:solidFill>
                <a:latin typeface="Arial" charset="0"/>
                <a:cs typeface="Arial" charset="0"/>
              </a:defRPr>
            </a:lvl7pPr>
            <a:lvl8pPr marL="1371600" algn="r" rtl="0" fontAlgn="base">
              <a:lnSpc>
                <a:spcPct val="80000"/>
              </a:lnSpc>
              <a:spcBef>
                <a:spcPct val="0"/>
              </a:spcBef>
              <a:spcAft>
                <a:spcPct val="0"/>
              </a:spcAft>
              <a:defRPr sz="2800">
                <a:solidFill>
                  <a:schemeClr val="tx1"/>
                </a:solidFill>
                <a:latin typeface="Arial" charset="0"/>
                <a:cs typeface="Arial" charset="0"/>
              </a:defRPr>
            </a:lvl8pPr>
            <a:lvl9pPr marL="1828800" algn="r" rtl="0" fontAlgn="base">
              <a:lnSpc>
                <a:spcPct val="80000"/>
              </a:lnSpc>
              <a:spcBef>
                <a:spcPct val="0"/>
              </a:spcBef>
              <a:spcAft>
                <a:spcPct val="0"/>
              </a:spcAft>
              <a:defRPr sz="2800">
                <a:solidFill>
                  <a:schemeClr val="tx1"/>
                </a:solidFill>
                <a:latin typeface="Arial" charset="0"/>
                <a:cs typeface="Arial" charset="0"/>
              </a:defRPr>
            </a:lvl9pPr>
          </a:lstStyle>
          <a:p>
            <a:pPr algn="ctr"/>
            <a:r>
              <a:rPr lang="en-US" sz="3600" dirty="0"/>
              <a:t>What change really feels like:</a:t>
            </a:r>
            <a:br>
              <a:rPr lang="en-US" sz="3600" dirty="0"/>
            </a:br>
            <a:r>
              <a:rPr lang="en-US" sz="3600" dirty="0"/>
              <a:t>The J Curve</a:t>
            </a:r>
          </a:p>
        </p:txBody>
      </p:sp>
      <p:sp>
        <p:nvSpPr>
          <p:cNvPr id="5" name="TextBox 4"/>
          <p:cNvSpPr txBox="1"/>
          <p:nvPr/>
        </p:nvSpPr>
        <p:spPr>
          <a:xfrm rot="16200000">
            <a:off x="2684390" y="4207028"/>
            <a:ext cx="835678" cy="369332"/>
          </a:xfrm>
          <a:prstGeom prst="rect">
            <a:avLst/>
          </a:prstGeom>
          <a:noFill/>
        </p:spPr>
        <p:txBody>
          <a:bodyPr wrap="none" rtlCol="0">
            <a:spAutoFit/>
          </a:bodyPr>
          <a:lstStyle/>
          <a:p>
            <a:r>
              <a:rPr lang="en-US" dirty="0"/>
              <a:t>Safety!</a:t>
            </a:r>
          </a:p>
        </p:txBody>
      </p:sp>
      <p:cxnSp>
        <p:nvCxnSpPr>
          <p:cNvPr id="9" name="Straight Connector 8"/>
          <p:cNvCxnSpPr/>
          <p:nvPr/>
        </p:nvCxnSpPr>
        <p:spPr>
          <a:xfrm>
            <a:off x="3286927" y="5173880"/>
            <a:ext cx="1990403"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577590" y="5900123"/>
            <a:ext cx="1690527" cy="369332"/>
          </a:xfrm>
          <a:prstGeom prst="rect">
            <a:avLst/>
          </a:prstGeom>
          <a:noFill/>
        </p:spPr>
        <p:txBody>
          <a:bodyPr wrap="none" rtlCol="0">
            <a:spAutoFit/>
          </a:bodyPr>
          <a:lstStyle/>
          <a:p>
            <a:r>
              <a:rPr lang="en-US" dirty="0" smtClean="0"/>
              <a:t>Attribution: LKU</a:t>
            </a:r>
            <a:endParaRPr lang="en-US" dirty="0"/>
          </a:p>
        </p:txBody>
      </p:sp>
    </p:spTree>
    <p:extLst>
      <p:ext uri="{BB962C8B-B14F-4D97-AF65-F5344CB8AC3E}">
        <p14:creationId xmlns:p14="http://schemas.microsoft.com/office/powerpoint/2010/main" val="10824592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3758" y="1444275"/>
            <a:ext cx="11353721" cy="2733056"/>
          </a:xfrm>
        </p:spPr>
        <p:txBody>
          <a:bodyPr/>
          <a:lstStyle/>
          <a:p>
            <a:pPr marL="0" indent="0" algn="ctr">
              <a:buNone/>
            </a:pPr>
            <a:r>
              <a:rPr lang="en-US" dirty="0" smtClean="0"/>
              <a:t>We run each combination of input parameters </a:t>
            </a:r>
            <a:r>
              <a:rPr lang="en-US" b="1" dirty="0" smtClean="0"/>
              <a:t>50</a:t>
            </a:r>
            <a:r>
              <a:rPr lang="en-US" dirty="0" smtClean="0"/>
              <a:t> times.</a:t>
            </a:r>
          </a:p>
          <a:p>
            <a:pPr marL="0" indent="0" algn="ctr">
              <a:buNone/>
            </a:pPr>
            <a:endParaRPr lang="en-US" dirty="0"/>
          </a:p>
          <a:p>
            <a:pPr marL="0" indent="0" algn="ctr">
              <a:buNone/>
            </a:pPr>
            <a:r>
              <a:rPr lang="en-US" dirty="0" smtClean="0"/>
              <a:t>Total is </a:t>
            </a:r>
            <a:r>
              <a:rPr lang="en-US" b="1" dirty="0" smtClean="0"/>
              <a:t>25, 600</a:t>
            </a:r>
            <a:r>
              <a:rPr lang="en-US" dirty="0" smtClean="0"/>
              <a:t> </a:t>
            </a:r>
            <a:r>
              <a:rPr lang="en-US" dirty="0"/>
              <a:t>number of </a:t>
            </a:r>
            <a:r>
              <a:rPr lang="en-US" dirty="0" smtClean="0"/>
              <a:t>runs.</a:t>
            </a:r>
            <a:endParaRPr lang="bg-BG" dirty="0"/>
          </a:p>
        </p:txBody>
      </p:sp>
    </p:spTree>
    <p:extLst>
      <p:ext uri="{BB962C8B-B14F-4D97-AF65-F5344CB8AC3E}">
        <p14:creationId xmlns:p14="http://schemas.microsoft.com/office/powerpoint/2010/main" val="2826477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results not split by performance evaluation policy</a:t>
            </a:r>
            <a:endParaRPr lang="bg-BG" dirty="0"/>
          </a:p>
        </p:txBody>
      </p:sp>
      <p:sp>
        <p:nvSpPr>
          <p:cNvPr id="3" name="Text Placeholder 2"/>
          <p:cNvSpPr>
            <a:spLocks noGrp="1"/>
          </p:cNvSpPr>
          <p:nvPr>
            <p:ph type="body" idx="1"/>
          </p:nvPr>
        </p:nvSpPr>
        <p:spPr/>
        <p:txBody>
          <a:bodyPr/>
          <a:lstStyle/>
          <a:p>
            <a:endParaRPr lang="bg-BG"/>
          </a:p>
        </p:txBody>
      </p:sp>
    </p:spTree>
    <p:extLst>
      <p:ext uri="{BB962C8B-B14F-4D97-AF65-F5344CB8AC3E}">
        <p14:creationId xmlns:p14="http://schemas.microsoft.com/office/powerpoint/2010/main" val="15406705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072" y="353787"/>
            <a:ext cx="5560785" cy="55607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0" y="495300"/>
            <a:ext cx="5419272" cy="5419272"/>
          </a:xfrm>
          <a:prstGeom prst="rect">
            <a:avLst/>
          </a:prstGeom>
        </p:spPr>
      </p:pic>
      <p:sp>
        <p:nvSpPr>
          <p:cNvPr id="2" name="Rectangle 1"/>
          <p:cNvSpPr/>
          <p:nvPr/>
        </p:nvSpPr>
        <p:spPr>
          <a:xfrm>
            <a:off x="1727200" y="5914572"/>
            <a:ext cx="10375900" cy="369332"/>
          </a:xfrm>
          <a:prstGeom prst="rect">
            <a:avLst/>
          </a:prstGeom>
        </p:spPr>
        <p:txBody>
          <a:bodyPr wrap="square">
            <a:spAutoFit/>
          </a:bodyPr>
          <a:lstStyle/>
          <a:p>
            <a:r>
              <a:rPr lang="en-US" dirty="0"/>
              <a:t>The size of the points reflects the level of WIP for the particular period. The biggest point means No WIP.</a:t>
            </a:r>
            <a:endParaRPr lang="bg-BG" dirty="0"/>
          </a:p>
        </p:txBody>
      </p:sp>
    </p:spTree>
    <p:extLst>
      <p:ext uri="{BB962C8B-B14F-4D97-AF65-F5344CB8AC3E}">
        <p14:creationId xmlns:p14="http://schemas.microsoft.com/office/powerpoint/2010/main" val="5010127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630" y="92528"/>
            <a:ext cx="8142514" cy="6106886"/>
          </a:xfrm>
          <a:prstGeom prst="rect">
            <a:avLst/>
          </a:prstGeom>
        </p:spPr>
      </p:pic>
      <p:grpSp>
        <p:nvGrpSpPr>
          <p:cNvPr id="7" name="Group 6"/>
          <p:cNvGrpSpPr/>
          <p:nvPr/>
        </p:nvGrpSpPr>
        <p:grpSpPr>
          <a:xfrm>
            <a:off x="5050970" y="1687286"/>
            <a:ext cx="2471059" cy="629195"/>
            <a:chOff x="5050739" y="1728787"/>
            <a:chExt cx="2460589" cy="589871"/>
          </a:xfrm>
        </p:grpSpPr>
        <p:cxnSp>
          <p:nvCxnSpPr>
            <p:cNvPr id="4" name="Straight Connector 3"/>
            <p:cNvCxnSpPr/>
            <p:nvPr/>
          </p:nvCxnSpPr>
          <p:spPr>
            <a:xfrm>
              <a:off x="5050739" y="2106385"/>
              <a:ext cx="1094801" cy="21227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324600" y="1728787"/>
              <a:ext cx="1186728" cy="58987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953000" y="4403273"/>
            <a:ext cx="4103914" cy="1181098"/>
            <a:chOff x="4953000" y="4403273"/>
            <a:chExt cx="4103914" cy="1181098"/>
          </a:xfrm>
        </p:grpSpPr>
        <p:cxnSp>
          <p:nvCxnSpPr>
            <p:cNvPr id="9" name="Straight Connector 8"/>
            <p:cNvCxnSpPr/>
            <p:nvPr/>
          </p:nvCxnSpPr>
          <p:spPr>
            <a:xfrm>
              <a:off x="4953000" y="4403273"/>
              <a:ext cx="1534886" cy="110489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629400" y="5475515"/>
              <a:ext cx="2427514" cy="108856"/>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801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114" y="185057"/>
            <a:ext cx="5852886" cy="5852886"/>
          </a:xfrm>
          <a:prstGeom prst="rect">
            <a:avLst/>
          </a:prstGeom>
        </p:spPr>
      </p:pic>
    </p:spTree>
    <p:extLst>
      <p:ext uri="{BB962C8B-B14F-4D97-AF65-F5344CB8AC3E}">
        <p14:creationId xmlns:p14="http://schemas.microsoft.com/office/powerpoint/2010/main" val="10188774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571" y="283028"/>
            <a:ext cx="5874657" cy="5874657"/>
          </a:xfrm>
          <a:prstGeom prst="rect">
            <a:avLst/>
          </a:prstGeom>
        </p:spPr>
      </p:pic>
    </p:spTree>
    <p:extLst>
      <p:ext uri="{BB962C8B-B14F-4D97-AF65-F5344CB8AC3E}">
        <p14:creationId xmlns:p14="http://schemas.microsoft.com/office/powerpoint/2010/main" val="2392556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performance evaluation policy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98188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857" y="0"/>
            <a:ext cx="8164286" cy="6123215"/>
          </a:xfrm>
          <a:prstGeom prst="rect">
            <a:avLst/>
          </a:prstGeom>
        </p:spPr>
      </p:pic>
    </p:spTree>
    <p:extLst>
      <p:ext uri="{BB962C8B-B14F-4D97-AF65-F5344CB8AC3E}">
        <p14:creationId xmlns:p14="http://schemas.microsoft.com/office/powerpoint/2010/main" val="21298355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6135"/>
            <a:ext cx="8218714" cy="6164036"/>
          </a:xfrm>
          <a:prstGeom prst="rect">
            <a:avLst/>
          </a:prstGeom>
        </p:spPr>
      </p:pic>
    </p:spTree>
    <p:extLst>
      <p:ext uri="{BB962C8B-B14F-4D97-AF65-F5344CB8AC3E}">
        <p14:creationId xmlns:p14="http://schemas.microsoft.com/office/powerpoint/2010/main" val="18884421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 about Team Performance </a:t>
            </a:r>
            <a:r>
              <a:rPr lang="en-US" dirty="0"/>
              <a:t>evaluation policy</a:t>
            </a:r>
          </a:p>
        </p:txBody>
      </p:sp>
      <p:sp>
        <p:nvSpPr>
          <p:cNvPr id="3" name="Content Placeholder 2"/>
          <p:cNvSpPr>
            <a:spLocks noGrp="1"/>
          </p:cNvSpPr>
          <p:nvPr>
            <p:ph idx="1"/>
          </p:nvPr>
        </p:nvSpPr>
        <p:spPr>
          <a:xfrm>
            <a:off x="609600" y="1590369"/>
            <a:ext cx="10972800" cy="4358147"/>
          </a:xfrm>
        </p:spPr>
        <p:txBody>
          <a:bodyPr>
            <a:noAutofit/>
          </a:bodyPr>
          <a:lstStyle/>
          <a:p>
            <a:r>
              <a:rPr lang="en-US" dirty="0"/>
              <a:t>With strong </a:t>
            </a:r>
            <a:r>
              <a:rPr lang="en-US" dirty="0" smtClean="0"/>
              <a:t>collaboration </a:t>
            </a:r>
            <a:r>
              <a:rPr lang="en-US" dirty="0"/>
              <a:t>irrespective of WIP limits Throughput is close to the highest possible values</a:t>
            </a:r>
            <a:r>
              <a:rPr lang="en-US" dirty="0" smtClean="0"/>
              <a:t>.</a:t>
            </a:r>
          </a:p>
          <a:p>
            <a:r>
              <a:rPr lang="en-US" dirty="0" smtClean="0"/>
              <a:t>If no collaboration then limiting WIP hurts Throughput.</a:t>
            </a:r>
            <a:endParaRPr lang="en-US" dirty="0"/>
          </a:p>
          <a:p>
            <a:r>
              <a:rPr lang="en-US" dirty="0" smtClean="0"/>
              <a:t>The </a:t>
            </a:r>
            <a:r>
              <a:rPr lang="en-US" dirty="0"/>
              <a:t>team needs only strong collaboration to achieve good Throughput </a:t>
            </a:r>
            <a:r>
              <a:rPr lang="en-US" dirty="0" smtClean="0"/>
              <a:t>and </a:t>
            </a:r>
            <a:r>
              <a:rPr lang="en-US" dirty="0"/>
              <a:t>Lead </a:t>
            </a:r>
            <a:r>
              <a:rPr lang="en-US" dirty="0" smtClean="0"/>
              <a:t>Time </a:t>
            </a:r>
            <a:r>
              <a:rPr lang="mr-IN" dirty="0" smtClean="0"/>
              <a:t>–</a:t>
            </a:r>
            <a:r>
              <a:rPr lang="en-US" dirty="0" smtClean="0"/>
              <a:t> highly </a:t>
            </a:r>
            <a:r>
              <a:rPr lang="en-US" dirty="0"/>
              <a:t>unlikely to get poor performance by chance. </a:t>
            </a:r>
            <a:endParaRPr lang="en-US" dirty="0" smtClean="0"/>
          </a:p>
          <a:p>
            <a:r>
              <a:rPr lang="en-US" dirty="0" smtClean="0"/>
              <a:t>To </a:t>
            </a:r>
            <a:r>
              <a:rPr lang="en-US" dirty="0"/>
              <a:t>achieve shortest possible Lead Time strong collaboration is not enough </a:t>
            </a:r>
            <a:r>
              <a:rPr lang="mr-IN" dirty="0"/>
              <a:t>–</a:t>
            </a:r>
            <a:r>
              <a:rPr lang="en-US" dirty="0"/>
              <a:t> WIP must be limited as well.</a:t>
            </a:r>
          </a:p>
          <a:p>
            <a:endParaRPr lang="en-US" dirty="0"/>
          </a:p>
        </p:txBody>
      </p:sp>
    </p:spTree>
    <p:extLst>
      <p:ext uri="{BB962C8B-B14F-4D97-AF65-F5344CB8AC3E}">
        <p14:creationId xmlns:p14="http://schemas.microsoft.com/office/powerpoint/2010/main" val="337834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1" y="279400"/>
            <a:ext cx="8250383" cy="6187787"/>
          </a:xfrm>
          <a:prstGeom prst="rect">
            <a:avLst/>
          </a:prstGeom>
        </p:spPr>
      </p:pic>
      <p:cxnSp>
        <p:nvCxnSpPr>
          <p:cNvPr id="3" name="Straight Arrow Connector 2"/>
          <p:cNvCxnSpPr/>
          <p:nvPr/>
        </p:nvCxnSpPr>
        <p:spPr bwMode="auto">
          <a:xfrm flipV="1">
            <a:off x="3518348" y="5337521"/>
            <a:ext cx="2383629" cy="1608"/>
          </a:xfrm>
          <a:prstGeom prst="straightConnector1">
            <a:avLst/>
          </a:prstGeom>
          <a:solidFill>
            <a:schemeClr val="accent1"/>
          </a:solidFill>
          <a:ln w="76200" cap="flat" cmpd="sng" algn="ctr">
            <a:solidFill>
              <a:srgbClr val="FF0000"/>
            </a:solidFill>
            <a:prstDash val="solid"/>
            <a:round/>
            <a:headEnd type="arrow"/>
            <a:tailEnd type="arrow"/>
          </a:ln>
          <a:effectLst/>
        </p:spPr>
      </p:cxnSp>
      <p:sp>
        <p:nvSpPr>
          <p:cNvPr id="6" name="Title 1"/>
          <p:cNvSpPr txBox="1">
            <a:spLocks/>
          </p:cNvSpPr>
          <p:nvPr/>
        </p:nvSpPr>
        <p:spPr>
          <a:xfrm>
            <a:off x="1524001" y="0"/>
            <a:ext cx="8236777" cy="1433419"/>
          </a:xfrm>
          <a:prstGeom prst="rect">
            <a:avLst/>
          </a:prstGeom>
        </p:spPr>
        <p:txBody>
          <a:bodyPr anchor="ctr">
            <a:normAutofit/>
          </a:bodyPr>
          <a:lstStyle>
            <a:lvl1pPr algn="r" rtl="0" eaLnBrk="0" fontAlgn="base" hangingPunct="0">
              <a:lnSpc>
                <a:spcPct val="80000"/>
              </a:lnSpc>
              <a:spcBef>
                <a:spcPct val="0"/>
              </a:spcBef>
              <a:spcAft>
                <a:spcPct val="0"/>
              </a:spcAft>
              <a:defRPr sz="2800">
                <a:solidFill>
                  <a:schemeClr val="tx1"/>
                </a:solidFill>
                <a:latin typeface="+mj-lt"/>
                <a:ea typeface="+mj-ea"/>
                <a:cs typeface="+mj-cs"/>
              </a:defRPr>
            </a:lvl1pPr>
            <a:lvl2pPr algn="r" rtl="0" eaLnBrk="0" fontAlgn="base" hangingPunct="0">
              <a:lnSpc>
                <a:spcPct val="80000"/>
              </a:lnSpc>
              <a:spcBef>
                <a:spcPct val="0"/>
              </a:spcBef>
              <a:spcAft>
                <a:spcPct val="0"/>
              </a:spcAft>
              <a:defRPr sz="2800">
                <a:solidFill>
                  <a:schemeClr val="tx1"/>
                </a:solidFill>
                <a:latin typeface="Arial" charset="0"/>
                <a:cs typeface="Arial" charset="0"/>
              </a:defRPr>
            </a:lvl2pPr>
            <a:lvl3pPr algn="r" rtl="0" eaLnBrk="0" fontAlgn="base" hangingPunct="0">
              <a:lnSpc>
                <a:spcPct val="80000"/>
              </a:lnSpc>
              <a:spcBef>
                <a:spcPct val="0"/>
              </a:spcBef>
              <a:spcAft>
                <a:spcPct val="0"/>
              </a:spcAft>
              <a:defRPr sz="2800">
                <a:solidFill>
                  <a:schemeClr val="tx1"/>
                </a:solidFill>
                <a:latin typeface="Arial" charset="0"/>
                <a:cs typeface="Arial" charset="0"/>
              </a:defRPr>
            </a:lvl3pPr>
            <a:lvl4pPr algn="r" rtl="0" eaLnBrk="0" fontAlgn="base" hangingPunct="0">
              <a:lnSpc>
                <a:spcPct val="80000"/>
              </a:lnSpc>
              <a:spcBef>
                <a:spcPct val="0"/>
              </a:spcBef>
              <a:spcAft>
                <a:spcPct val="0"/>
              </a:spcAft>
              <a:defRPr sz="2800">
                <a:solidFill>
                  <a:schemeClr val="tx1"/>
                </a:solidFill>
                <a:latin typeface="Arial" charset="0"/>
                <a:cs typeface="Arial" charset="0"/>
              </a:defRPr>
            </a:lvl4pPr>
            <a:lvl5pPr algn="r" rtl="0" eaLnBrk="0" fontAlgn="base" hangingPunct="0">
              <a:lnSpc>
                <a:spcPct val="80000"/>
              </a:lnSpc>
              <a:spcBef>
                <a:spcPct val="0"/>
              </a:spcBef>
              <a:spcAft>
                <a:spcPct val="0"/>
              </a:spcAft>
              <a:defRPr sz="2800">
                <a:solidFill>
                  <a:schemeClr val="tx1"/>
                </a:solidFill>
                <a:latin typeface="Arial" charset="0"/>
                <a:cs typeface="Arial" charset="0"/>
              </a:defRPr>
            </a:lvl5pPr>
            <a:lvl6pPr marL="457200" algn="r" rtl="0" fontAlgn="base">
              <a:lnSpc>
                <a:spcPct val="80000"/>
              </a:lnSpc>
              <a:spcBef>
                <a:spcPct val="0"/>
              </a:spcBef>
              <a:spcAft>
                <a:spcPct val="0"/>
              </a:spcAft>
              <a:defRPr sz="2800">
                <a:solidFill>
                  <a:schemeClr val="tx1"/>
                </a:solidFill>
                <a:latin typeface="Arial" charset="0"/>
                <a:cs typeface="Arial" charset="0"/>
              </a:defRPr>
            </a:lvl6pPr>
            <a:lvl7pPr marL="914400" algn="r" rtl="0" fontAlgn="base">
              <a:lnSpc>
                <a:spcPct val="80000"/>
              </a:lnSpc>
              <a:spcBef>
                <a:spcPct val="0"/>
              </a:spcBef>
              <a:spcAft>
                <a:spcPct val="0"/>
              </a:spcAft>
              <a:defRPr sz="2800">
                <a:solidFill>
                  <a:schemeClr val="tx1"/>
                </a:solidFill>
                <a:latin typeface="Arial" charset="0"/>
                <a:cs typeface="Arial" charset="0"/>
              </a:defRPr>
            </a:lvl7pPr>
            <a:lvl8pPr marL="1371600" algn="r" rtl="0" fontAlgn="base">
              <a:lnSpc>
                <a:spcPct val="80000"/>
              </a:lnSpc>
              <a:spcBef>
                <a:spcPct val="0"/>
              </a:spcBef>
              <a:spcAft>
                <a:spcPct val="0"/>
              </a:spcAft>
              <a:defRPr sz="2800">
                <a:solidFill>
                  <a:schemeClr val="tx1"/>
                </a:solidFill>
                <a:latin typeface="Arial" charset="0"/>
                <a:cs typeface="Arial" charset="0"/>
              </a:defRPr>
            </a:lvl8pPr>
            <a:lvl9pPr marL="1828800" algn="r" rtl="0" fontAlgn="base">
              <a:lnSpc>
                <a:spcPct val="80000"/>
              </a:lnSpc>
              <a:spcBef>
                <a:spcPct val="0"/>
              </a:spcBef>
              <a:spcAft>
                <a:spcPct val="0"/>
              </a:spcAft>
              <a:defRPr sz="2800">
                <a:solidFill>
                  <a:schemeClr val="tx1"/>
                </a:solidFill>
                <a:latin typeface="Arial" charset="0"/>
                <a:cs typeface="Arial" charset="0"/>
              </a:defRPr>
            </a:lvl9pPr>
          </a:lstStyle>
          <a:p>
            <a:pPr algn="ctr"/>
            <a:r>
              <a:rPr lang="en-US" sz="3600" dirty="0"/>
              <a:t>What change really feels like:</a:t>
            </a:r>
            <a:br>
              <a:rPr lang="en-US" sz="3600" dirty="0"/>
            </a:br>
            <a:r>
              <a:rPr lang="en-US" sz="3600" dirty="0"/>
              <a:t>The J Curve</a:t>
            </a:r>
          </a:p>
        </p:txBody>
      </p:sp>
      <p:sp>
        <p:nvSpPr>
          <p:cNvPr id="2" name="TextBox 1"/>
          <p:cNvSpPr txBox="1"/>
          <p:nvPr/>
        </p:nvSpPr>
        <p:spPr>
          <a:xfrm>
            <a:off x="4156241" y="5419948"/>
            <a:ext cx="1062599" cy="369332"/>
          </a:xfrm>
          <a:prstGeom prst="rect">
            <a:avLst/>
          </a:prstGeom>
          <a:noFill/>
        </p:spPr>
        <p:txBody>
          <a:bodyPr wrap="none" rtlCol="0">
            <a:spAutoFit/>
          </a:bodyPr>
          <a:lstStyle/>
          <a:p>
            <a:r>
              <a:rPr lang="en-US" dirty="0"/>
              <a:t>Patience!</a:t>
            </a:r>
          </a:p>
        </p:txBody>
      </p:sp>
      <p:cxnSp>
        <p:nvCxnSpPr>
          <p:cNvPr id="7" name="Straight Connector 6"/>
          <p:cNvCxnSpPr/>
          <p:nvPr/>
        </p:nvCxnSpPr>
        <p:spPr>
          <a:xfrm>
            <a:off x="5921840" y="3657253"/>
            <a:ext cx="1845" cy="2063575"/>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476490" y="3657990"/>
            <a:ext cx="751" cy="2065669"/>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577590" y="5900123"/>
            <a:ext cx="1690527" cy="369332"/>
          </a:xfrm>
          <a:prstGeom prst="rect">
            <a:avLst/>
          </a:prstGeom>
          <a:noFill/>
        </p:spPr>
        <p:txBody>
          <a:bodyPr wrap="none" rtlCol="0">
            <a:spAutoFit/>
          </a:bodyPr>
          <a:lstStyle/>
          <a:p>
            <a:r>
              <a:rPr lang="en-US" dirty="0" smtClean="0"/>
              <a:t>Attribution: LKU</a:t>
            </a:r>
            <a:endParaRPr lang="en-US" dirty="0"/>
          </a:p>
        </p:txBody>
      </p:sp>
    </p:spTree>
    <p:extLst>
      <p:ext uri="{BB962C8B-B14F-4D97-AF65-F5344CB8AC3E}">
        <p14:creationId xmlns:p14="http://schemas.microsoft.com/office/powerpoint/2010/main" val="15594141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a:t>
            </a:r>
            <a:r>
              <a:rPr lang="en-US" dirty="0"/>
              <a:t>performance evaluation policy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49344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28" y="293913"/>
            <a:ext cx="7663543" cy="5747657"/>
          </a:xfrm>
          <a:prstGeom prst="rect">
            <a:avLst/>
          </a:prstGeom>
        </p:spPr>
      </p:pic>
    </p:spTree>
    <p:extLst>
      <p:ext uri="{BB962C8B-B14F-4D97-AF65-F5344CB8AC3E}">
        <p14:creationId xmlns:p14="http://schemas.microsoft.com/office/powerpoint/2010/main" val="4169798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914" y="0"/>
            <a:ext cx="8066314" cy="6049736"/>
          </a:xfrm>
          <a:prstGeom prst="rect">
            <a:avLst/>
          </a:prstGeom>
        </p:spPr>
      </p:pic>
    </p:spTree>
    <p:extLst>
      <p:ext uri="{BB962C8B-B14F-4D97-AF65-F5344CB8AC3E}">
        <p14:creationId xmlns:p14="http://schemas.microsoft.com/office/powerpoint/2010/main" val="17213993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about Individual Performance</a:t>
            </a:r>
            <a:endParaRPr lang="en-US" dirty="0"/>
          </a:p>
        </p:txBody>
      </p:sp>
      <p:sp>
        <p:nvSpPr>
          <p:cNvPr id="3" name="Content Placeholder 2"/>
          <p:cNvSpPr>
            <a:spLocks noGrp="1"/>
          </p:cNvSpPr>
          <p:nvPr>
            <p:ph idx="1"/>
          </p:nvPr>
        </p:nvSpPr>
        <p:spPr/>
        <p:txBody>
          <a:bodyPr>
            <a:normAutofit/>
          </a:bodyPr>
          <a:lstStyle/>
          <a:p>
            <a:r>
              <a:rPr lang="en-US" dirty="0" smtClean="0"/>
              <a:t>To achieve close to highest Throughput only strong collaboration is needed</a:t>
            </a:r>
          </a:p>
          <a:p>
            <a:r>
              <a:rPr lang="en-US" dirty="0" smtClean="0"/>
              <a:t>To achieve highest possible Throughput we </a:t>
            </a:r>
            <a:r>
              <a:rPr lang="en-US" smtClean="0"/>
              <a:t>need unlimited </a:t>
            </a:r>
            <a:r>
              <a:rPr lang="en-US" dirty="0" smtClean="0"/>
              <a:t>WIP only.</a:t>
            </a:r>
          </a:p>
          <a:p>
            <a:r>
              <a:rPr lang="en-US" dirty="0"/>
              <a:t>The achieve </a:t>
            </a:r>
            <a:r>
              <a:rPr lang="en-US" dirty="0" smtClean="0"/>
              <a:t>shortest possible </a:t>
            </a:r>
            <a:r>
              <a:rPr lang="en-US" dirty="0"/>
              <a:t>Lead Time strong collaboration is not enough </a:t>
            </a:r>
            <a:r>
              <a:rPr lang="mr-IN" dirty="0"/>
              <a:t>–</a:t>
            </a:r>
            <a:r>
              <a:rPr lang="en-US" dirty="0"/>
              <a:t> WIP must be limited as well </a:t>
            </a:r>
            <a:endParaRPr lang="en-US" dirty="0" smtClean="0"/>
          </a:p>
        </p:txBody>
      </p:sp>
    </p:spTree>
    <p:extLst>
      <p:ext uri="{BB962C8B-B14F-4D97-AF65-F5344CB8AC3E}">
        <p14:creationId xmlns:p14="http://schemas.microsoft.com/office/powerpoint/2010/main" val="3247648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When we limit WIP in a no-collaboration context, then throughput goes down.</a:t>
            </a:r>
          </a:p>
          <a:p>
            <a:r>
              <a:rPr lang="en-US" dirty="0" smtClean="0"/>
              <a:t>At the same time if we want collaboration </a:t>
            </a:r>
            <a:r>
              <a:rPr lang="en-US" dirty="0"/>
              <a:t>in a </a:t>
            </a:r>
            <a:r>
              <a:rPr lang="en-US" dirty="0" smtClean="0"/>
              <a:t>context we have to limit WIP.</a:t>
            </a:r>
          </a:p>
          <a:p>
            <a:r>
              <a:rPr lang="en-US" dirty="0" smtClean="0"/>
              <a:t>We use Kanban to balance the first two points and find the sweet spot.</a:t>
            </a:r>
            <a:endParaRPr lang="en-US" dirty="0"/>
          </a:p>
        </p:txBody>
      </p:sp>
    </p:spTree>
    <p:extLst>
      <p:ext uri="{BB962C8B-B14F-4D97-AF65-F5344CB8AC3E}">
        <p14:creationId xmlns:p14="http://schemas.microsoft.com/office/powerpoint/2010/main" val="6743197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Let’s play the game!</a:t>
            </a:r>
            <a:endParaRPr lang="en-US" dirty="0"/>
          </a:p>
        </p:txBody>
      </p:sp>
    </p:spTree>
    <p:extLst>
      <p:ext uri="{BB962C8B-B14F-4D97-AF65-F5344CB8AC3E}">
        <p14:creationId xmlns:p14="http://schemas.microsoft.com/office/powerpoint/2010/main" val="2080289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4238" y="76200"/>
            <a:ext cx="11307762" cy="1143000"/>
          </a:xfrm>
        </p:spPr>
        <p:txBody>
          <a:bodyPr>
            <a:noAutofit/>
          </a:bodyPr>
          <a:lstStyle/>
          <a:p>
            <a:r>
              <a:rPr lang="en-US" dirty="0"/>
              <a:t>Evolutionary change </a:t>
            </a:r>
            <a:r>
              <a:rPr lang="bg-BG" dirty="0" smtClean="0"/>
              <a:t>- </a:t>
            </a:r>
            <a:r>
              <a:rPr lang="en-US" dirty="0" smtClean="0"/>
              <a:t>small steps in a direction</a:t>
            </a:r>
            <a:endParaRPr lang="en-US" dirty="0"/>
          </a:p>
        </p:txBody>
      </p:sp>
      <p:sp>
        <p:nvSpPr>
          <p:cNvPr id="5" name="TextBox 4"/>
          <p:cNvSpPr txBox="1"/>
          <p:nvPr/>
        </p:nvSpPr>
        <p:spPr>
          <a:xfrm>
            <a:off x="377769" y="4265050"/>
            <a:ext cx="2541684" cy="830997"/>
          </a:xfrm>
          <a:prstGeom prst="rect">
            <a:avLst/>
          </a:prstGeom>
          <a:noFill/>
        </p:spPr>
        <p:txBody>
          <a:bodyPr wrap="square" rtlCol="0">
            <a:spAutoFit/>
          </a:bodyPr>
          <a:lstStyle/>
          <a:p>
            <a:pPr algn="ctr"/>
            <a:r>
              <a:rPr lang="en-US" sz="2400" b="1" dirty="0">
                <a:solidFill>
                  <a:srgbClr val="D412AF"/>
                </a:solidFill>
                <a:latin typeface="Segoe Print" pitchFamily="2" charset="0"/>
              </a:rPr>
              <a:t>Evolve</a:t>
            </a:r>
          </a:p>
          <a:p>
            <a:pPr algn="ctr"/>
            <a:r>
              <a:rPr lang="en-US" sz="2400" b="1" dirty="0">
                <a:solidFill>
                  <a:srgbClr val="D412AF"/>
                </a:solidFill>
                <a:latin typeface="Segoe Print" pitchFamily="2" charset="0"/>
              </a:rPr>
              <a:t>Process</a:t>
            </a:r>
          </a:p>
        </p:txBody>
      </p:sp>
      <p:grpSp>
        <p:nvGrpSpPr>
          <p:cNvPr id="6" name="Group 5"/>
          <p:cNvGrpSpPr/>
          <p:nvPr/>
        </p:nvGrpSpPr>
        <p:grpSpPr>
          <a:xfrm rot="7761234" flipH="1" flipV="1">
            <a:off x="645655" y="3048090"/>
            <a:ext cx="1600268" cy="401337"/>
            <a:chOff x="2981598" y="4839493"/>
            <a:chExt cx="2117576" cy="371475"/>
          </a:xfrm>
          <a:solidFill>
            <a:srgbClr val="70039B"/>
          </a:solidFill>
        </p:grpSpPr>
        <p:sp>
          <p:nvSpPr>
            <p:cNvPr id="7"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8"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9" name="Oval 8"/>
          <p:cNvSpPr/>
          <p:nvPr/>
        </p:nvSpPr>
        <p:spPr>
          <a:xfrm>
            <a:off x="2190105" y="2340329"/>
            <a:ext cx="266907" cy="252057"/>
          </a:xfrm>
          <a:prstGeom prst="ellipse">
            <a:avLst/>
          </a:prstGeom>
          <a:solidFill>
            <a:srgbClr val="7003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18" name="Group 17"/>
          <p:cNvGrpSpPr/>
          <p:nvPr/>
        </p:nvGrpSpPr>
        <p:grpSpPr>
          <a:xfrm rot="12807801" flipH="1" flipV="1">
            <a:off x="5514162" y="3688370"/>
            <a:ext cx="1269439" cy="254548"/>
            <a:chOff x="2981598" y="4839493"/>
            <a:chExt cx="2117576" cy="371475"/>
          </a:xfrm>
          <a:solidFill>
            <a:schemeClr val="accent2"/>
          </a:solidFill>
        </p:grpSpPr>
        <p:sp>
          <p:nvSpPr>
            <p:cNvPr id="19"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FF000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20"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FF000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22" name="TextBox 21"/>
          <p:cNvSpPr txBox="1"/>
          <p:nvPr/>
        </p:nvSpPr>
        <p:spPr>
          <a:xfrm>
            <a:off x="6288194" y="3285168"/>
            <a:ext cx="1575641" cy="748795"/>
          </a:xfrm>
          <a:prstGeom prst="rect">
            <a:avLst/>
          </a:prstGeom>
          <a:noFill/>
        </p:spPr>
        <p:txBody>
          <a:bodyPr wrap="square" rtlCol="0">
            <a:spAutoFit/>
          </a:bodyPr>
          <a:lstStyle/>
          <a:p>
            <a:r>
              <a:rPr lang="en-US" sz="2133" b="1" dirty="0">
                <a:solidFill>
                  <a:srgbClr val="C00000"/>
                </a:solidFill>
                <a:latin typeface="Segoe Print" pitchFamily="2" charset="0"/>
              </a:rPr>
              <a:t>Roll</a:t>
            </a:r>
            <a:br>
              <a:rPr lang="en-US" sz="2133" b="1" dirty="0">
                <a:solidFill>
                  <a:srgbClr val="C00000"/>
                </a:solidFill>
                <a:latin typeface="Segoe Print" pitchFamily="2" charset="0"/>
              </a:rPr>
            </a:br>
            <a:r>
              <a:rPr lang="en-US" sz="2133" b="1" dirty="0">
                <a:solidFill>
                  <a:srgbClr val="C00000"/>
                </a:solidFill>
                <a:latin typeface="Segoe Print" pitchFamily="2" charset="0"/>
              </a:rPr>
              <a:t>forward</a:t>
            </a:r>
          </a:p>
        </p:txBody>
      </p:sp>
      <p:grpSp>
        <p:nvGrpSpPr>
          <p:cNvPr id="23" name="Group 22"/>
          <p:cNvGrpSpPr/>
          <p:nvPr/>
        </p:nvGrpSpPr>
        <p:grpSpPr>
          <a:xfrm rot="12557476" flipH="1">
            <a:off x="2338447" y="2740231"/>
            <a:ext cx="1269439" cy="294448"/>
            <a:chOff x="2981598" y="4839493"/>
            <a:chExt cx="2117576" cy="371475"/>
          </a:xfrm>
          <a:solidFill>
            <a:schemeClr val="accent3">
              <a:lumMod val="75000"/>
            </a:schemeClr>
          </a:solidFill>
        </p:grpSpPr>
        <p:sp>
          <p:nvSpPr>
            <p:cNvPr id="24"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25"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38" name="Oval 37"/>
          <p:cNvSpPr/>
          <p:nvPr/>
        </p:nvSpPr>
        <p:spPr>
          <a:xfrm>
            <a:off x="3633007" y="2996704"/>
            <a:ext cx="266907" cy="252057"/>
          </a:xfrm>
          <a:prstGeom prst="ellipse">
            <a:avLst/>
          </a:prstGeom>
          <a:solidFill>
            <a:srgbClr val="7003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39" name="Group 38"/>
          <p:cNvGrpSpPr/>
          <p:nvPr/>
        </p:nvGrpSpPr>
        <p:grpSpPr>
          <a:xfrm rot="9685526" flipH="1" flipV="1">
            <a:off x="1337587" y="3438953"/>
            <a:ext cx="2133691" cy="301003"/>
            <a:chOff x="2981598" y="4839493"/>
            <a:chExt cx="2117576" cy="371475"/>
          </a:xfrm>
          <a:solidFill>
            <a:srgbClr val="70039B"/>
          </a:solidFill>
        </p:grpSpPr>
        <p:sp>
          <p:nvSpPr>
            <p:cNvPr id="40"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41"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grpSp>
        <p:nvGrpSpPr>
          <p:cNvPr id="42" name="Group 41"/>
          <p:cNvGrpSpPr/>
          <p:nvPr/>
        </p:nvGrpSpPr>
        <p:grpSpPr>
          <a:xfrm rot="12557476" flipH="1">
            <a:off x="3865941" y="3363180"/>
            <a:ext cx="1269439" cy="294448"/>
            <a:chOff x="2981598" y="4839493"/>
            <a:chExt cx="2117576" cy="371475"/>
          </a:xfrm>
          <a:solidFill>
            <a:schemeClr val="accent3">
              <a:lumMod val="75000"/>
            </a:schemeClr>
          </a:solidFill>
        </p:grpSpPr>
        <p:sp>
          <p:nvSpPr>
            <p:cNvPr id="43"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44"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45" name="Oval 44"/>
          <p:cNvSpPr/>
          <p:nvPr/>
        </p:nvSpPr>
        <p:spPr>
          <a:xfrm>
            <a:off x="5160499" y="3619653"/>
            <a:ext cx="266907" cy="252057"/>
          </a:xfrm>
          <a:prstGeom prst="ellipse">
            <a:avLst/>
          </a:prstGeom>
          <a:solidFill>
            <a:srgbClr val="7003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6" name="Group 45"/>
          <p:cNvGrpSpPr/>
          <p:nvPr/>
        </p:nvGrpSpPr>
        <p:grpSpPr>
          <a:xfrm rot="12557476" flipH="1">
            <a:off x="5308842" y="4001025"/>
            <a:ext cx="1269439" cy="294448"/>
            <a:chOff x="2981598" y="4839493"/>
            <a:chExt cx="2117576" cy="371475"/>
          </a:xfrm>
          <a:solidFill>
            <a:schemeClr val="accent3">
              <a:lumMod val="75000"/>
            </a:schemeClr>
          </a:solidFill>
        </p:grpSpPr>
        <p:sp>
          <p:nvSpPr>
            <p:cNvPr id="47"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48"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49" name="Oval 48"/>
          <p:cNvSpPr/>
          <p:nvPr/>
        </p:nvSpPr>
        <p:spPr>
          <a:xfrm>
            <a:off x="6603400" y="4257498"/>
            <a:ext cx="266907" cy="252057"/>
          </a:xfrm>
          <a:prstGeom prst="ellipse">
            <a:avLst/>
          </a:prstGeom>
          <a:solidFill>
            <a:srgbClr val="7003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50" name="Group 49"/>
          <p:cNvGrpSpPr/>
          <p:nvPr/>
        </p:nvGrpSpPr>
        <p:grpSpPr>
          <a:xfrm rot="12557476" flipH="1">
            <a:off x="6885194" y="4631548"/>
            <a:ext cx="1269439" cy="294448"/>
            <a:chOff x="2981598" y="4839493"/>
            <a:chExt cx="2117576" cy="371475"/>
          </a:xfrm>
          <a:solidFill>
            <a:schemeClr val="accent3">
              <a:lumMod val="75000"/>
            </a:schemeClr>
          </a:solidFill>
        </p:grpSpPr>
        <p:sp>
          <p:nvSpPr>
            <p:cNvPr id="51"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52"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53" name="Oval 52"/>
          <p:cNvSpPr/>
          <p:nvPr/>
        </p:nvSpPr>
        <p:spPr>
          <a:xfrm>
            <a:off x="8179753" y="4888020"/>
            <a:ext cx="266907" cy="252057"/>
          </a:xfrm>
          <a:prstGeom prst="ellipse">
            <a:avLst/>
          </a:prstGeom>
          <a:solidFill>
            <a:srgbClr val="7003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54" name="Group 53"/>
          <p:cNvGrpSpPr/>
          <p:nvPr/>
        </p:nvGrpSpPr>
        <p:grpSpPr>
          <a:xfrm rot="10526946" flipH="1">
            <a:off x="1574349" y="3854474"/>
            <a:ext cx="3371225" cy="370415"/>
            <a:chOff x="2981598" y="4839493"/>
            <a:chExt cx="2117576" cy="371475"/>
          </a:xfrm>
          <a:solidFill>
            <a:srgbClr val="70039B"/>
          </a:solidFill>
        </p:grpSpPr>
        <p:sp>
          <p:nvSpPr>
            <p:cNvPr id="55"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56"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grpSp>
        <p:nvGrpSpPr>
          <p:cNvPr id="57" name="Group 56"/>
          <p:cNvGrpSpPr/>
          <p:nvPr/>
        </p:nvGrpSpPr>
        <p:grpSpPr>
          <a:xfrm rot="11066713" flipH="1">
            <a:off x="2428337" y="4367887"/>
            <a:ext cx="3820439" cy="433103"/>
            <a:chOff x="2981598" y="4839493"/>
            <a:chExt cx="2117576" cy="371475"/>
          </a:xfrm>
          <a:solidFill>
            <a:srgbClr val="70039B"/>
          </a:solidFill>
        </p:grpSpPr>
        <p:sp>
          <p:nvSpPr>
            <p:cNvPr id="58"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59"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grpSp>
        <p:nvGrpSpPr>
          <p:cNvPr id="60" name="Group 59"/>
          <p:cNvGrpSpPr/>
          <p:nvPr/>
        </p:nvGrpSpPr>
        <p:grpSpPr>
          <a:xfrm rot="11035896" flipH="1">
            <a:off x="3449775" y="4733706"/>
            <a:ext cx="4096692" cy="547620"/>
            <a:chOff x="2981598" y="4839493"/>
            <a:chExt cx="2117576" cy="371475"/>
          </a:xfrm>
          <a:solidFill>
            <a:srgbClr val="70039B"/>
          </a:solidFill>
        </p:grpSpPr>
        <p:sp>
          <p:nvSpPr>
            <p:cNvPr id="61"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62"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grpSp>
        <p:nvGrpSpPr>
          <p:cNvPr id="63" name="Group 62"/>
          <p:cNvGrpSpPr/>
          <p:nvPr/>
        </p:nvGrpSpPr>
        <p:grpSpPr>
          <a:xfrm rot="12557476" flipH="1">
            <a:off x="8432213" y="5288049"/>
            <a:ext cx="1269439" cy="294448"/>
            <a:chOff x="2981598" y="4839493"/>
            <a:chExt cx="2117576" cy="371475"/>
          </a:xfrm>
          <a:solidFill>
            <a:schemeClr val="accent3">
              <a:lumMod val="75000"/>
            </a:schemeClr>
          </a:solidFill>
        </p:grpSpPr>
        <p:sp>
          <p:nvSpPr>
            <p:cNvPr id="64"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65"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92D05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grpSp>
        <p:nvGrpSpPr>
          <p:cNvPr id="66" name="Group 65"/>
          <p:cNvGrpSpPr/>
          <p:nvPr/>
        </p:nvGrpSpPr>
        <p:grpSpPr>
          <a:xfrm rot="12807801" flipV="1">
            <a:off x="4050960" y="3022478"/>
            <a:ext cx="1284809" cy="338887"/>
            <a:chOff x="2981598" y="4839493"/>
            <a:chExt cx="2117576" cy="371475"/>
          </a:xfrm>
          <a:solidFill>
            <a:schemeClr val="accent2"/>
          </a:solidFill>
        </p:grpSpPr>
        <p:sp>
          <p:nvSpPr>
            <p:cNvPr id="67"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FF000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68"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FF000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69" name="TextBox 68"/>
          <p:cNvSpPr txBox="1"/>
          <p:nvPr/>
        </p:nvSpPr>
        <p:spPr>
          <a:xfrm>
            <a:off x="4877650" y="2662360"/>
            <a:ext cx="913556" cy="748795"/>
          </a:xfrm>
          <a:prstGeom prst="rect">
            <a:avLst/>
          </a:prstGeom>
          <a:noFill/>
        </p:spPr>
        <p:txBody>
          <a:bodyPr wrap="square" rtlCol="0">
            <a:spAutoFit/>
          </a:bodyPr>
          <a:lstStyle/>
          <a:p>
            <a:r>
              <a:rPr lang="en-US" sz="2133" b="1" dirty="0">
                <a:solidFill>
                  <a:srgbClr val="C00000"/>
                </a:solidFill>
                <a:latin typeface="Segoe Print" pitchFamily="2" charset="0"/>
              </a:rPr>
              <a:t>Roll</a:t>
            </a:r>
            <a:br>
              <a:rPr lang="en-US" sz="2133" b="1" dirty="0">
                <a:solidFill>
                  <a:srgbClr val="C00000"/>
                </a:solidFill>
                <a:latin typeface="Segoe Print" pitchFamily="2" charset="0"/>
              </a:rPr>
            </a:br>
            <a:r>
              <a:rPr lang="en-US" sz="2133" b="1" dirty="0">
                <a:solidFill>
                  <a:srgbClr val="C00000"/>
                </a:solidFill>
                <a:latin typeface="Segoe Print" pitchFamily="2" charset="0"/>
              </a:rPr>
              <a:t>back</a:t>
            </a:r>
          </a:p>
        </p:txBody>
      </p:sp>
      <p:sp>
        <p:nvSpPr>
          <p:cNvPr id="70" name="TextBox 69"/>
          <p:cNvSpPr txBox="1"/>
          <p:nvPr/>
        </p:nvSpPr>
        <p:spPr>
          <a:xfrm>
            <a:off x="-880067" y="1164522"/>
            <a:ext cx="3151284" cy="830997"/>
          </a:xfrm>
          <a:prstGeom prst="rect">
            <a:avLst/>
          </a:prstGeom>
          <a:noFill/>
        </p:spPr>
        <p:txBody>
          <a:bodyPr wrap="square" rtlCol="0">
            <a:spAutoFit/>
          </a:bodyPr>
          <a:lstStyle/>
          <a:p>
            <a:pPr algn="ctr"/>
            <a:r>
              <a:rPr lang="en-US" sz="2400" b="1" dirty="0">
                <a:solidFill>
                  <a:srgbClr val="D412AF"/>
                </a:solidFill>
                <a:latin typeface="Segoe Print" pitchFamily="2" charset="0"/>
              </a:rPr>
              <a:t>Initial</a:t>
            </a:r>
          </a:p>
          <a:p>
            <a:pPr algn="ctr"/>
            <a:r>
              <a:rPr lang="en-US" sz="2400" b="1" dirty="0">
                <a:solidFill>
                  <a:srgbClr val="D412AF"/>
                </a:solidFill>
                <a:latin typeface="Segoe Print" pitchFamily="2" charset="0"/>
              </a:rPr>
              <a:t>Process</a:t>
            </a:r>
          </a:p>
        </p:txBody>
      </p:sp>
      <p:grpSp>
        <p:nvGrpSpPr>
          <p:cNvPr id="71" name="Group 70"/>
          <p:cNvGrpSpPr/>
          <p:nvPr/>
        </p:nvGrpSpPr>
        <p:grpSpPr>
          <a:xfrm rot="13296911" flipH="1" flipV="1">
            <a:off x="976822" y="1851399"/>
            <a:ext cx="1276300" cy="260340"/>
            <a:chOff x="2981598" y="4839493"/>
            <a:chExt cx="2117576" cy="371475"/>
          </a:xfrm>
          <a:solidFill>
            <a:srgbClr val="70039B"/>
          </a:solidFill>
        </p:grpSpPr>
        <p:sp>
          <p:nvSpPr>
            <p:cNvPr id="72" name="Freeform 16"/>
            <p:cNvSpPr>
              <a:spLocks noEditPoints="1"/>
            </p:cNvSpPr>
            <p:nvPr/>
          </p:nvSpPr>
          <p:spPr bwMode="auto">
            <a:xfrm>
              <a:off x="2981598" y="4881834"/>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sp>
          <p:nvSpPr>
            <p:cNvPr id="73" name="Freeform 183"/>
            <p:cNvSpPr>
              <a:spLocks noEditPoints="1"/>
            </p:cNvSpPr>
            <p:nvPr/>
          </p:nvSpPr>
          <p:spPr bwMode="auto">
            <a:xfrm>
              <a:off x="4788024" y="4839493"/>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rgbClr val="7030A0"/>
              </a:solidFill>
              <a:round/>
              <a:headEnd/>
              <a:tailEnd/>
            </a:ln>
          </p:spPr>
          <p:txBody>
            <a:bodyPr vert="horz" wrap="square" lIns="121920" tIns="60960" rIns="121920" bIns="60960" numCol="1" anchor="t" anchorCtr="0" compatLnSpc="1">
              <a:prstTxWarp prst="textNoShape">
                <a:avLst/>
              </a:prstTxWarp>
            </a:bodyPr>
            <a:lstStyle/>
            <a:p>
              <a:endParaRPr lang="pl-PL" sz="2400">
                <a:solidFill>
                  <a:prstClr val="black"/>
                </a:solidFill>
              </a:endParaRPr>
            </a:p>
          </p:txBody>
        </p:sp>
      </p:grpSp>
      <p:sp>
        <p:nvSpPr>
          <p:cNvPr id="74" name="TextBox 73"/>
          <p:cNvSpPr txBox="1"/>
          <p:nvPr/>
        </p:nvSpPr>
        <p:spPr>
          <a:xfrm>
            <a:off x="9142317" y="5107226"/>
            <a:ext cx="3151284" cy="830997"/>
          </a:xfrm>
          <a:prstGeom prst="rect">
            <a:avLst/>
          </a:prstGeom>
          <a:noFill/>
        </p:spPr>
        <p:txBody>
          <a:bodyPr wrap="square" rtlCol="0">
            <a:spAutoFit/>
          </a:bodyPr>
          <a:lstStyle/>
          <a:p>
            <a:pPr algn="ctr"/>
            <a:r>
              <a:rPr lang="en-US" sz="2400" b="1" dirty="0">
                <a:solidFill>
                  <a:srgbClr val="FEB219">
                    <a:lumMod val="50000"/>
                  </a:srgbClr>
                </a:solidFill>
                <a:latin typeface="Segoe Print" pitchFamily="2" charset="0"/>
              </a:rPr>
              <a:t>Future process is emergent</a:t>
            </a:r>
          </a:p>
        </p:txBody>
      </p:sp>
      <p:sp>
        <p:nvSpPr>
          <p:cNvPr id="78" name="TextBox 77"/>
          <p:cNvSpPr txBox="1"/>
          <p:nvPr/>
        </p:nvSpPr>
        <p:spPr>
          <a:xfrm>
            <a:off x="2133602" y="1600203"/>
            <a:ext cx="1575641" cy="748795"/>
          </a:xfrm>
          <a:prstGeom prst="rect">
            <a:avLst/>
          </a:prstGeom>
          <a:noFill/>
        </p:spPr>
        <p:txBody>
          <a:bodyPr wrap="square" rtlCol="0">
            <a:spAutoFit/>
          </a:bodyPr>
          <a:lstStyle/>
          <a:p>
            <a:r>
              <a:rPr lang="en-US" sz="2133" b="1" dirty="0">
                <a:solidFill>
                  <a:srgbClr val="FEB219">
                    <a:lumMod val="75000"/>
                  </a:srgbClr>
                </a:solidFill>
                <a:latin typeface="Segoe Print" pitchFamily="2" charset="0"/>
              </a:rPr>
              <a:t>Evaluate</a:t>
            </a:r>
          </a:p>
          <a:p>
            <a:r>
              <a:rPr lang="en-US" sz="2133" b="1" dirty="0">
                <a:solidFill>
                  <a:srgbClr val="FEB219">
                    <a:lumMod val="75000"/>
                  </a:srgbClr>
                </a:solidFill>
                <a:latin typeface="Segoe Print" pitchFamily="2" charset="0"/>
              </a:rPr>
              <a:t>Fitness</a:t>
            </a:r>
          </a:p>
        </p:txBody>
      </p:sp>
      <p:sp>
        <p:nvSpPr>
          <p:cNvPr id="82" name="TextBox 81"/>
          <p:cNvSpPr txBox="1"/>
          <p:nvPr/>
        </p:nvSpPr>
        <p:spPr>
          <a:xfrm>
            <a:off x="3860802" y="2209803"/>
            <a:ext cx="1575641" cy="748795"/>
          </a:xfrm>
          <a:prstGeom prst="rect">
            <a:avLst/>
          </a:prstGeom>
          <a:noFill/>
        </p:spPr>
        <p:txBody>
          <a:bodyPr wrap="square" rtlCol="0">
            <a:spAutoFit/>
          </a:bodyPr>
          <a:lstStyle/>
          <a:p>
            <a:r>
              <a:rPr lang="en-US" sz="2133" b="1" dirty="0">
                <a:solidFill>
                  <a:srgbClr val="FEB219">
                    <a:lumMod val="75000"/>
                  </a:srgbClr>
                </a:solidFill>
                <a:latin typeface="Segoe Print" pitchFamily="2" charset="0"/>
              </a:rPr>
              <a:t>Evaluate</a:t>
            </a:r>
          </a:p>
          <a:p>
            <a:r>
              <a:rPr lang="en-US" sz="2133" b="1" dirty="0">
                <a:solidFill>
                  <a:srgbClr val="FEB219">
                    <a:lumMod val="75000"/>
                  </a:srgbClr>
                </a:solidFill>
                <a:latin typeface="Segoe Print" pitchFamily="2" charset="0"/>
              </a:rPr>
              <a:t>Fitness</a:t>
            </a:r>
          </a:p>
        </p:txBody>
      </p:sp>
      <p:sp>
        <p:nvSpPr>
          <p:cNvPr id="86" name="TextBox 85"/>
          <p:cNvSpPr txBox="1"/>
          <p:nvPr/>
        </p:nvSpPr>
        <p:spPr>
          <a:xfrm>
            <a:off x="4876801" y="2593916"/>
            <a:ext cx="1575641" cy="748795"/>
          </a:xfrm>
          <a:prstGeom prst="rect">
            <a:avLst/>
          </a:prstGeom>
          <a:noFill/>
        </p:spPr>
        <p:txBody>
          <a:bodyPr wrap="square" rtlCol="0">
            <a:spAutoFit/>
          </a:bodyPr>
          <a:lstStyle/>
          <a:p>
            <a:r>
              <a:rPr lang="en-US" sz="2133" b="1" dirty="0">
                <a:solidFill>
                  <a:srgbClr val="FEB219">
                    <a:lumMod val="75000"/>
                  </a:srgbClr>
                </a:solidFill>
                <a:latin typeface="Segoe Print" pitchFamily="2" charset="0"/>
              </a:rPr>
              <a:t>Evaluate</a:t>
            </a:r>
          </a:p>
          <a:p>
            <a:r>
              <a:rPr lang="en-US" sz="2133" b="1" dirty="0">
                <a:solidFill>
                  <a:srgbClr val="FEB219">
                    <a:lumMod val="75000"/>
                  </a:srgbClr>
                </a:solidFill>
                <a:latin typeface="Segoe Print" pitchFamily="2" charset="0"/>
              </a:rPr>
              <a:t>Fitness</a:t>
            </a:r>
          </a:p>
        </p:txBody>
      </p:sp>
      <p:sp>
        <p:nvSpPr>
          <p:cNvPr id="90" name="TextBox 89"/>
          <p:cNvSpPr txBox="1"/>
          <p:nvPr/>
        </p:nvSpPr>
        <p:spPr>
          <a:xfrm>
            <a:off x="6908802" y="3733803"/>
            <a:ext cx="1575641" cy="748795"/>
          </a:xfrm>
          <a:prstGeom prst="rect">
            <a:avLst/>
          </a:prstGeom>
          <a:noFill/>
        </p:spPr>
        <p:txBody>
          <a:bodyPr wrap="square" rtlCol="0">
            <a:spAutoFit/>
          </a:bodyPr>
          <a:lstStyle/>
          <a:p>
            <a:r>
              <a:rPr lang="en-US" sz="2133" b="1" dirty="0">
                <a:solidFill>
                  <a:srgbClr val="FEB219">
                    <a:lumMod val="75000"/>
                  </a:srgbClr>
                </a:solidFill>
                <a:latin typeface="Segoe Print" pitchFamily="2" charset="0"/>
              </a:rPr>
              <a:t>Evaluate</a:t>
            </a:r>
          </a:p>
          <a:p>
            <a:r>
              <a:rPr lang="en-US" sz="2133" b="1" dirty="0">
                <a:solidFill>
                  <a:srgbClr val="FEB219">
                    <a:lumMod val="75000"/>
                  </a:srgbClr>
                </a:solidFill>
                <a:latin typeface="Segoe Print" pitchFamily="2" charset="0"/>
              </a:rPr>
              <a:t>Fitness</a:t>
            </a:r>
          </a:p>
        </p:txBody>
      </p:sp>
      <p:sp>
        <p:nvSpPr>
          <p:cNvPr id="94" name="TextBox 93"/>
          <p:cNvSpPr txBox="1"/>
          <p:nvPr/>
        </p:nvSpPr>
        <p:spPr>
          <a:xfrm>
            <a:off x="8534402" y="4274053"/>
            <a:ext cx="1575641" cy="748795"/>
          </a:xfrm>
          <a:prstGeom prst="rect">
            <a:avLst/>
          </a:prstGeom>
          <a:noFill/>
        </p:spPr>
        <p:txBody>
          <a:bodyPr wrap="square" rtlCol="0">
            <a:spAutoFit/>
          </a:bodyPr>
          <a:lstStyle/>
          <a:p>
            <a:r>
              <a:rPr lang="en-US" sz="2133" b="1" dirty="0">
                <a:solidFill>
                  <a:srgbClr val="FEB219">
                    <a:lumMod val="75000"/>
                  </a:srgbClr>
                </a:solidFill>
                <a:latin typeface="Segoe Print" pitchFamily="2" charset="0"/>
              </a:rPr>
              <a:t>Evaluate</a:t>
            </a:r>
          </a:p>
          <a:p>
            <a:r>
              <a:rPr lang="en-US" sz="2133" b="1" dirty="0">
                <a:solidFill>
                  <a:srgbClr val="FEB219">
                    <a:lumMod val="75000"/>
                  </a:srgbClr>
                </a:solidFill>
                <a:latin typeface="Segoe Print" pitchFamily="2" charset="0"/>
              </a:rPr>
              <a:t>Fitness</a:t>
            </a:r>
          </a:p>
        </p:txBody>
      </p:sp>
      <p:sp>
        <p:nvSpPr>
          <p:cNvPr id="95" name="TextBox 94"/>
          <p:cNvSpPr txBox="1"/>
          <p:nvPr/>
        </p:nvSpPr>
        <p:spPr>
          <a:xfrm>
            <a:off x="7958623" y="1615919"/>
            <a:ext cx="3793968" cy="2062103"/>
          </a:xfrm>
          <a:prstGeom prst="rect">
            <a:avLst/>
          </a:prstGeom>
          <a:noFill/>
        </p:spPr>
        <p:txBody>
          <a:bodyPr wrap="square" rtlCol="0">
            <a:spAutoFit/>
          </a:bodyPr>
          <a:lstStyle/>
          <a:p>
            <a:pPr algn="r"/>
            <a:r>
              <a:rPr lang="en-US" sz="3200" b="1" dirty="0"/>
              <a:t>We don’t know the end-point but we do know our emergent process is fitter!</a:t>
            </a:r>
          </a:p>
        </p:txBody>
      </p:sp>
      <p:sp>
        <p:nvSpPr>
          <p:cNvPr id="75" name="TextBox 74"/>
          <p:cNvSpPr txBox="1"/>
          <p:nvPr/>
        </p:nvSpPr>
        <p:spPr>
          <a:xfrm>
            <a:off x="1721352" y="5886672"/>
            <a:ext cx="1690527" cy="369332"/>
          </a:xfrm>
          <a:prstGeom prst="rect">
            <a:avLst/>
          </a:prstGeom>
          <a:noFill/>
        </p:spPr>
        <p:txBody>
          <a:bodyPr wrap="none" rtlCol="0">
            <a:spAutoFit/>
          </a:bodyPr>
          <a:lstStyle/>
          <a:p>
            <a:r>
              <a:rPr lang="en-US" dirty="0" smtClean="0"/>
              <a:t>Attribution: LKU</a:t>
            </a:r>
            <a:endParaRPr lang="en-US" dirty="0"/>
          </a:p>
        </p:txBody>
      </p:sp>
    </p:spTree>
    <p:extLst>
      <p:ext uri="{BB962C8B-B14F-4D97-AF65-F5344CB8AC3E}">
        <p14:creationId xmlns:p14="http://schemas.microsoft.com/office/powerpoint/2010/main" val="142181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78"/>
                                        </p:tgtEl>
                                      </p:cBhvr>
                                    </p:animEffect>
                                    <p:set>
                                      <p:cBhvr>
                                        <p:cTn id="23" dur="1" fill="hold">
                                          <p:stCondLst>
                                            <p:cond delay="499"/>
                                          </p:stCondLst>
                                        </p:cTn>
                                        <p:tgtEl>
                                          <p:spTgt spid="7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grpId="1" nodeType="clickEffect">
                                  <p:stCondLst>
                                    <p:cond delay="0"/>
                                  </p:stCondLst>
                                  <p:childTnLst>
                                    <p:animEffect transition="out" filter="wipe(down)">
                                      <p:cBhvr>
                                        <p:cTn id="48" dur="500"/>
                                        <p:tgtEl>
                                          <p:spTgt spid="82"/>
                                        </p:tgtEl>
                                      </p:cBhvr>
                                    </p:animEffect>
                                    <p:set>
                                      <p:cBhvr>
                                        <p:cTn id="49" dur="1" fill="hold">
                                          <p:stCondLst>
                                            <p:cond delay="499"/>
                                          </p:stCondLst>
                                        </p:cTn>
                                        <p:tgtEl>
                                          <p:spTgt spid="8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500"/>
                                        <p:tgtEl>
                                          <p:spTgt spid="86"/>
                                        </p:tgtEl>
                                      </p:cBhvr>
                                    </p:animEffect>
                                    <p:set>
                                      <p:cBhvr>
                                        <p:cTn id="72" dur="1" fill="hold">
                                          <p:stCondLst>
                                            <p:cond delay="499"/>
                                          </p:stCondLst>
                                        </p:cTn>
                                        <p:tgtEl>
                                          <p:spTgt spid="8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69"/>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4" fill="hold" nodeType="clickEffect">
                                  <p:stCondLst>
                                    <p:cond delay="0"/>
                                  </p:stCondLst>
                                  <p:childTnLst>
                                    <p:animEffect transition="out" filter="wipe(down)">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2" nodeType="click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4" fill="hold" grpId="3" nodeType="clickEffect">
                                  <p:stCondLst>
                                    <p:cond delay="0"/>
                                  </p:stCondLst>
                                  <p:childTnLst>
                                    <p:animEffect transition="out" filter="wipe(down)">
                                      <p:cBhvr>
                                        <p:cTn id="103" dur="500"/>
                                        <p:tgtEl>
                                          <p:spTgt spid="86"/>
                                        </p:tgtEl>
                                      </p:cBhvr>
                                    </p:animEffect>
                                    <p:set>
                                      <p:cBhvr>
                                        <p:cTn id="104" dur="1" fill="hold">
                                          <p:stCondLst>
                                            <p:cond delay="499"/>
                                          </p:stCondLst>
                                        </p:cTn>
                                        <p:tgtEl>
                                          <p:spTgt spid="8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xit" presetSubtype="4" fill="hold" grpId="1" nodeType="clickEffect">
                                  <p:stCondLst>
                                    <p:cond delay="0"/>
                                  </p:stCondLst>
                                  <p:childTnLst>
                                    <p:anim calcmode="lin" valueType="num">
                                      <p:cBhvr additive="base">
                                        <p:cTn id="121" dur="500"/>
                                        <p:tgtEl>
                                          <p:spTgt spid="22"/>
                                        </p:tgtEl>
                                        <p:attrNameLst>
                                          <p:attrName>ppt_y</p:attrName>
                                        </p:attrNameLst>
                                      </p:cBhvr>
                                      <p:tavLst>
                                        <p:tav tm="0">
                                          <p:val>
                                            <p:strVal val="#ppt_y"/>
                                          </p:val>
                                        </p:tav>
                                        <p:tav tm="100000">
                                          <p:val>
                                            <p:strVal val="#ppt_y+#ppt_h*1.125000"/>
                                          </p:val>
                                        </p:tav>
                                      </p:tavLst>
                                    </p:anim>
                                    <p:animEffect transition="out" filter="wipe(down)">
                                      <p:cBhvr>
                                        <p:cTn id="122" dur="500"/>
                                        <p:tgtEl>
                                          <p:spTgt spid="22"/>
                                        </p:tgtEl>
                                      </p:cBhvr>
                                    </p:animEffect>
                                    <p:set>
                                      <p:cBhvr>
                                        <p:cTn id="123" dur="1" fill="hold">
                                          <p:stCondLst>
                                            <p:cond delay="499"/>
                                          </p:stCondLst>
                                        </p:cTn>
                                        <p:tgtEl>
                                          <p:spTgt spid="22"/>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18"/>
                                        </p:tgtEl>
                                        <p:attrNameLst>
                                          <p:attrName>style.visibility</p:attrName>
                                        </p:attrNameLst>
                                      </p:cBhvr>
                                      <p:to>
                                        <p:strVal val="visible"/>
                                      </p:to>
                                    </p:set>
                                    <p:animEffect transition="in" filter="fade">
                                      <p:cBhvr>
                                        <p:cTn id="126" dur="500"/>
                                        <p:tgtEl>
                                          <p:spTgt spid="1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fade">
                                      <p:cBhvr>
                                        <p:cTn id="129" dur="500"/>
                                        <p:tgtEl>
                                          <p:spTgt spid="4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90"/>
                                        </p:tgtEl>
                                        <p:attrNameLst>
                                          <p:attrName>style.visibility</p:attrName>
                                        </p:attrNameLst>
                                      </p:cBhvr>
                                      <p:to>
                                        <p:strVal val="visible"/>
                                      </p:to>
                                    </p:set>
                                    <p:animEffect transition="in" filter="fade">
                                      <p:cBhvr>
                                        <p:cTn id="134" dur="500"/>
                                        <p:tgtEl>
                                          <p:spTgt spid="9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xit" presetSubtype="4" fill="hold" grpId="1" nodeType="clickEffect">
                                  <p:stCondLst>
                                    <p:cond delay="0"/>
                                  </p:stCondLst>
                                  <p:childTnLst>
                                    <p:animEffect transition="out" filter="wipe(down)">
                                      <p:cBhvr>
                                        <p:cTn id="138" dur="500"/>
                                        <p:tgtEl>
                                          <p:spTgt spid="90"/>
                                        </p:tgtEl>
                                      </p:cBhvr>
                                    </p:animEffect>
                                    <p:set>
                                      <p:cBhvr>
                                        <p:cTn id="139" dur="1" fill="hold">
                                          <p:stCondLst>
                                            <p:cond delay="499"/>
                                          </p:stCondLst>
                                        </p:cTn>
                                        <p:tgtEl>
                                          <p:spTgt spid="90"/>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fade">
                                      <p:cBhvr>
                                        <p:cTn id="144" dur="500"/>
                                        <p:tgtEl>
                                          <p:spTgt spid="57"/>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fade">
                                      <p:cBhvr>
                                        <p:cTn id="149" dur="500"/>
                                        <p:tgtEl>
                                          <p:spTgt spid="5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4"/>
                                        </p:tgtEl>
                                        <p:attrNameLst>
                                          <p:attrName>style.visibility</p:attrName>
                                        </p:attrNameLst>
                                      </p:cBhvr>
                                      <p:to>
                                        <p:strVal val="visible"/>
                                      </p:to>
                                    </p:set>
                                    <p:animEffect transition="in" filter="fade">
                                      <p:cBhvr>
                                        <p:cTn id="157" dur="500"/>
                                        <p:tgtEl>
                                          <p:spTgt spid="9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xit" presetSubtype="4" fill="hold" grpId="1" nodeType="clickEffect">
                                  <p:stCondLst>
                                    <p:cond delay="0"/>
                                  </p:stCondLst>
                                  <p:childTnLst>
                                    <p:animEffect transition="out" filter="wipe(down)">
                                      <p:cBhvr>
                                        <p:cTn id="161" dur="500"/>
                                        <p:tgtEl>
                                          <p:spTgt spid="94"/>
                                        </p:tgtEl>
                                      </p:cBhvr>
                                    </p:animEffect>
                                    <p:set>
                                      <p:cBhvr>
                                        <p:cTn id="162" dur="1" fill="hold">
                                          <p:stCondLst>
                                            <p:cond delay="499"/>
                                          </p:stCondLst>
                                        </p:cTn>
                                        <p:tgtEl>
                                          <p:spTgt spid="94"/>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60"/>
                                        </p:tgtEl>
                                        <p:attrNameLst>
                                          <p:attrName>style.visibility</p:attrName>
                                        </p:attrNameLst>
                                      </p:cBhvr>
                                      <p:to>
                                        <p:strVal val="visible"/>
                                      </p:to>
                                    </p:set>
                                    <p:animEffect transition="in" filter="fade">
                                      <p:cBhvr>
                                        <p:cTn id="167" dur="500"/>
                                        <p:tgtEl>
                                          <p:spTgt spid="6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95"/>
                                        </p:tgtEl>
                                        <p:attrNameLst>
                                          <p:attrName>style.visibility</p:attrName>
                                        </p:attrNameLst>
                                      </p:cBhvr>
                                      <p:to>
                                        <p:strVal val="visible"/>
                                      </p:to>
                                    </p:set>
                                    <p:animEffect transition="in" filter="fade">
                                      <p:cBhvr>
                                        <p:cTn id="18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2" grpId="0"/>
      <p:bldP spid="22" grpId="1"/>
      <p:bldP spid="38" grpId="0" animBg="1"/>
      <p:bldP spid="45" grpId="0" animBg="1"/>
      <p:bldP spid="49" grpId="0" animBg="1"/>
      <p:bldP spid="53" grpId="0" animBg="1"/>
      <p:bldP spid="69" grpId="0"/>
      <p:bldP spid="69" grpId="1"/>
      <p:bldP spid="70" grpId="0"/>
      <p:bldP spid="74" grpId="0"/>
      <p:bldP spid="78" grpId="0"/>
      <p:bldP spid="78" grpId="1"/>
      <p:bldP spid="82" grpId="0"/>
      <p:bldP spid="82" grpId="1"/>
      <p:bldP spid="86" grpId="0"/>
      <p:bldP spid="86" grpId="1"/>
      <p:bldP spid="86" grpId="2"/>
      <p:bldP spid="86" grpId="3"/>
      <p:bldP spid="90" grpId="0"/>
      <p:bldP spid="90" grpId="1"/>
      <p:bldP spid="94" grpId="0"/>
      <p:bldP spid="94" grpId="1"/>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892826"/>
          </a:xfrm>
        </p:spPr>
        <p:txBody>
          <a:bodyPr/>
          <a:lstStyle/>
          <a:p>
            <a:r>
              <a:rPr lang="en-US" dirty="0"/>
              <a:t>"When you want to make a change, first, make the change easy. (Warning, this may be hard.) Then make the easy change.” ~ Kent Beck</a:t>
            </a:r>
          </a:p>
        </p:txBody>
      </p:sp>
    </p:spTree>
    <p:extLst>
      <p:ext uri="{BB962C8B-B14F-4D97-AF65-F5344CB8AC3E}">
        <p14:creationId xmlns:p14="http://schemas.microsoft.com/office/powerpoint/2010/main" val="1766408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Cheap changes are </a:t>
            </a:r>
            <a:r>
              <a:rPr lang="en-US" dirty="0"/>
              <a:t>easy to rollback</a:t>
            </a:r>
            <a:endParaRPr lang="bg-BG" dirty="0"/>
          </a:p>
        </p:txBody>
      </p:sp>
      <p:sp>
        <p:nvSpPr>
          <p:cNvPr id="5" name="Content Placeholder 4"/>
          <p:cNvSpPr>
            <a:spLocks noGrp="1"/>
          </p:cNvSpPr>
          <p:nvPr>
            <p:ph idx="1"/>
          </p:nvPr>
        </p:nvSpPr>
        <p:spPr/>
        <p:txBody>
          <a:bodyPr/>
          <a:lstStyle/>
          <a:p>
            <a:r>
              <a:rPr lang="en-US" dirty="0" smtClean="0"/>
              <a:t>Hiring new people is not cheap.</a:t>
            </a:r>
          </a:p>
          <a:p>
            <a:r>
              <a:rPr lang="en-US" dirty="0" smtClean="0"/>
              <a:t>Building a new office is not cheap.</a:t>
            </a:r>
          </a:p>
          <a:p>
            <a:r>
              <a:rPr lang="en-US" dirty="0" smtClean="0"/>
              <a:t>Changing policies is usually cheap.</a:t>
            </a:r>
          </a:p>
          <a:p>
            <a:endParaRPr lang="en-US" dirty="0"/>
          </a:p>
        </p:txBody>
      </p:sp>
    </p:spTree>
    <p:extLst>
      <p:ext uri="{BB962C8B-B14F-4D97-AF65-F5344CB8AC3E}">
        <p14:creationId xmlns:p14="http://schemas.microsoft.com/office/powerpoint/2010/main" val="1298438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discovery process</a:t>
            </a:r>
          </a:p>
        </p:txBody>
      </p:sp>
      <p:sp>
        <p:nvSpPr>
          <p:cNvPr id="3" name="Text Placeholder 2"/>
          <p:cNvSpPr>
            <a:spLocks noGrp="1"/>
          </p:cNvSpPr>
          <p:nvPr>
            <p:ph type="body" idx="1"/>
          </p:nvPr>
        </p:nvSpPr>
        <p:spPr/>
        <p:txBody>
          <a:bodyPr/>
          <a:lstStyle/>
          <a:p>
            <a:r>
              <a:rPr lang="en-US" dirty="0" smtClean="0"/>
              <a:t>Kanban Policy Game</a:t>
            </a:r>
            <a:endParaRPr lang="en-US" dirty="0"/>
          </a:p>
        </p:txBody>
      </p:sp>
    </p:spTree>
    <p:extLst>
      <p:ext uri="{BB962C8B-B14F-4D97-AF65-F5344CB8AC3E}">
        <p14:creationId xmlns:p14="http://schemas.microsoft.com/office/powerpoint/2010/main" val="17979120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692497"/>
          </a:xfrm>
        </p:spPr>
        <p:txBody>
          <a:bodyPr/>
          <a:lstStyle/>
          <a:p>
            <a:r>
              <a:rPr lang="en-US" dirty="0" smtClean="0"/>
              <a:t>Discoveries are a natural part of any knowledge work.</a:t>
            </a:r>
            <a:endParaRPr lang="en-US" dirty="0"/>
          </a:p>
        </p:txBody>
      </p:sp>
    </p:spTree>
    <p:extLst>
      <p:ext uri="{BB962C8B-B14F-4D97-AF65-F5344CB8AC3E}">
        <p14:creationId xmlns:p14="http://schemas.microsoft.com/office/powerpoint/2010/main" val="265494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1101" y="1716417"/>
            <a:ext cx="11353721" cy="3333220"/>
          </a:xfrm>
        </p:spPr>
        <p:txBody>
          <a:bodyPr/>
          <a:lstStyle/>
          <a:p>
            <a:r>
              <a:rPr lang="en-US" dirty="0" smtClean="0"/>
              <a:t>Product </a:t>
            </a:r>
            <a:r>
              <a:rPr lang="en-US" dirty="0"/>
              <a:t>development </a:t>
            </a:r>
            <a:r>
              <a:rPr lang="en-US" dirty="0" smtClean="0"/>
              <a:t>is the </a:t>
            </a:r>
            <a:r>
              <a:rPr lang="en-US" dirty="0"/>
              <a:t>process of going from 0% knowledge about an idea to 100% knowledge of a finished product ready for delivery to a </a:t>
            </a:r>
            <a:r>
              <a:rPr lang="en-US" smtClean="0"/>
              <a:t>customer.</a:t>
            </a:r>
          </a:p>
          <a:p>
            <a:endParaRPr lang="en-US" dirty="0"/>
          </a:p>
          <a:p>
            <a:r>
              <a:rPr lang="en-US" dirty="0" smtClean="0"/>
              <a:t>                                                               </a:t>
            </a:r>
            <a:r>
              <a:rPr lang="en-US" dirty="0" smtClean="0">
                <a:solidFill>
                  <a:srgbClr val="535353"/>
                </a:solidFill>
                <a:latin typeface="Arial" charset="0"/>
              </a:rPr>
              <a:t>Michael Kennedy</a:t>
            </a:r>
            <a:endParaRPr lang="en-US" dirty="0"/>
          </a:p>
        </p:txBody>
      </p:sp>
    </p:spTree>
    <p:extLst>
      <p:ext uri="{BB962C8B-B14F-4D97-AF65-F5344CB8AC3E}">
        <p14:creationId xmlns:p14="http://schemas.microsoft.com/office/powerpoint/2010/main" val="18448964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a:t>discovery process diagram</a:t>
            </a:r>
          </a:p>
        </p:txBody>
      </p:sp>
      <p:pic>
        <p:nvPicPr>
          <p:cNvPr id="1026" name="Picture 2" descr="nowledge discovery process diagram circa 2016"/>
          <p:cNvPicPr>
            <a:picLocks noChangeAspect="1" noChangeArrowheads="1"/>
          </p:cNvPicPr>
          <p:nvPr/>
        </p:nvPicPr>
        <p:blipFill rotWithShape="1">
          <a:blip r:embed="rId2">
            <a:extLst>
              <a:ext uri="{28A0092B-C50C-407E-A947-70E740481C1C}">
                <a14:useLocalDpi xmlns:a14="http://schemas.microsoft.com/office/drawing/2010/main" val="0"/>
              </a:ext>
            </a:extLst>
          </a:blip>
          <a:srcRect t="6084"/>
          <a:stretch/>
        </p:blipFill>
        <p:spPr bwMode="auto">
          <a:xfrm>
            <a:off x="2425700" y="1422399"/>
            <a:ext cx="6616700" cy="45829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19800" y="6005352"/>
            <a:ext cx="6096000" cy="276999"/>
          </a:xfrm>
          <a:prstGeom prst="rect">
            <a:avLst/>
          </a:prstGeom>
        </p:spPr>
        <p:txBody>
          <a:bodyPr>
            <a:spAutoFit/>
          </a:bodyPr>
          <a:lstStyle/>
          <a:p>
            <a:r>
              <a:rPr lang="en-US" sz="1200" dirty="0"/>
              <a:t>https://connected-</a:t>
            </a:r>
            <a:r>
              <a:rPr lang="en-US" sz="1200" dirty="0" err="1"/>
              <a:t>knowledge.com</a:t>
            </a:r>
            <a:r>
              <a:rPr lang="en-US" sz="1200" dirty="0"/>
              <a:t>/2016/09/21/knowledge-discovery-process-revisited/</a:t>
            </a:r>
          </a:p>
        </p:txBody>
      </p:sp>
    </p:spTree>
    <p:extLst>
      <p:ext uri="{BB962C8B-B14F-4D97-AF65-F5344CB8AC3E}">
        <p14:creationId xmlns:p14="http://schemas.microsoft.com/office/powerpoint/2010/main" val="1806042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9201" y="1335417"/>
            <a:ext cx="11353721" cy="3333220"/>
          </a:xfrm>
        </p:spPr>
        <p:txBody>
          <a:bodyPr/>
          <a:lstStyle/>
          <a:p>
            <a:r>
              <a:rPr lang="en-US" dirty="0"/>
              <a:t>Knowledge discovery process </a:t>
            </a:r>
            <a:r>
              <a:rPr lang="en-US" dirty="0" smtClean="0"/>
              <a:t>is a punctuated </a:t>
            </a:r>
            <a:r>
              <a:rPr lang="en-US" dirty="0"/>
              <a:t>information arrival process molded by the dominant information discovery activity at any given time</a:t>
            </a:r>
            <a:r>
              <a:rPr lang="en-US" dirty="0" smtClean="0"/>
              <a:t>. </a:t>
            </a:r>
          </a:p>
          <a:p>
            <a:endParaRPr lang="en-US" dirty="0" smtClean="0"/>
          </a:p>
          <a:p>
            <a:r>
              <a:rPr lang="en-US" dirty="0"/>
              <a:t> </a:t>
            </a:r>
            <a:r>
              <a:rPr lang="en-US" dirty="0" smtClean="0"/>
              <a:t>                                                              David J. Anderson</a:t>
            </a:r>
          </a:p>
        </p:txBody>
      </p:sp>
      <p:sp>
        <p:nvSpPr>
          <p:cNvPr id="3" name="Rectangle 2"/>
          <p:cNvSpPr/>
          <p:nvPr/>
        </p:nvSpPr>
        <p:spPr>
          <a:xfrm>
            <a:off x="5359400" y="5696635"/>
            <a:ext cx="7056122" cy="369332"/>
          </a:xfrm>
          <a:prstGeom prst="rect">
            <a:avLst/>
          </a:prstGeom>
        </p:spPr>
        <p:txBody>
          <a:bodyPr wrap="square">
            <a:spAutoFit/>
          </a:bodyPr>
          <a:lstStyle/>
          <a:p>
            <a:r>
              <a:rPr lang="en-US" dirty="0"/>
              <a:t>http://</a:t>
            </a:r>
            <a:r>
              <a:rPr lang="en-US" dirty="0" err="1"/>
              <a:t>www.djaa.com</a:t>
            </a:r>
            <a:r>
              <a:rPr lang="en-US" dirty="0"/>
              <a:t>/understanding-process-knowledge-discovery</a:t>
            </a:r>
          </a:p>
        </p:txBody>
      </p:sp>
    </p:spTree>
    <p:extLst>
      <p:ext uri="{BB962C8B-B14F-4D97-AF65-F5344CB8AC3E}">
        <p14:creationId xmlns:p14="http://schemas.microsoft.com/office/powerpoint/2010/main" val="1618901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860800" y="370444"/>
            <a:ext cx="8026400" cy="4769767"/>
          </a:xfrm>
          <a:prstGeom prst="rect">
            <a:avLst/>
          </a:prstGeom>
        </p:spPr>
        <p:txBody>
          <a:bodyPr wrap="square">
            <a:spAutoFit/>
          </a:bodyPr>
          <a:lstStyle/>
          <a:p>
            <a:r>
              <a:rPr lang="en-US" sz="2533" dirty="0" err="1"/>
              <a:t>Dimitar</a:t>
            </a:r>
            <a:r>
              <a:rPr lang="en-US" sz="2533" dirty="0"/>
              <a:t> </a:t>
            </a:r>
            <a:r>
              <a:rPr lang="en-US" sz="2533" dirty="0" err="1"/>
              <a:t>Bakardzhiev</a:t>
            </a:r>
            <a:r>
              <a:rPr lang="en-US" sz="2533" dirty="0"/>
              <a:t> is an expert in managing successful and cost-effective technology development. With his blend of technical, managerial and operational expertise, he effectively combines the theory and practice of Agile and Kanban Method to deliver business results.</a:t>
            </a:r>
          </a:p>
          <a:p>
            <a:r>
              <a:rPr lang="en-US" sz="2533" dirty="0"/>
              <a:t>As a </a:t>
            </a:r>
            <a:r>
              <a:rPr lang="en-US" sz="2533" dirty="0" smtClean="0"/>
              <a:t>Accredited </a:t>
            </a:r>
            <a:r>
              <a:rPr lang="en-US" sz="2533" dirty="0"/>
              <a:t>Kanban Trainer (AKT</a:t>
            </a:r>
            <a:r>
              <a:rPr lang="en-US" sz="2533" dirty="0" smtClean="0"/>
              <a:t>), Kanban Coaching Professional (KCP), </a:t>
            </a:r>
            <a:r>
              <a:rPr lang="en-US" sz="2533" dirty="0"/>
              <a:t>expert Kanban practitioner </a:t>
            </a:r>
            <a:r>
              <a:rPr lang="en-US" sz="2533" dirty="0" smtClean="0"/>
              <a:t>and </a:t>
            </a:r>
            <a:r>
              <a:rPr lang="en-US" sz="2533" dirty="0"/>
              <a:t>Brickell Key Award 2015 Finalist, </a:t>
            </a:r>
            <a:r>
              <a:rPr lang="en-US" sz="2533" dirty="0" err="1"/>
              <a:t>Dimitar</a:t>
            </a:r>
            <a:r>
              <a:rPr lang="en-US" sz="2533" dirty="0"/>
              <a:t> puts </a:t>
            </a:r>
            <a:r>
              <a:rPr lang="en-US" sz="2533" dirty="0" smtClean="0"/>
              <a:t>Kanban to </a:t>
            </a:r>
            <a:r>
              <a:rPr lang="en-US" sz="2533" dirty="0"/>
              <a:t>work every day when managing complex software projects. </a:t>
            </a:r>
            <a:r>
              <a:rPr lang="en-US" sz="2533" dirty="0" err="1"/>
              <a:t>Dimitar</a:t>
            </a:r>
            <a:r>
              <a:rPr lang="en-US" sz="2533" dirty="0"/>
              <a:t> </a:t>
            </a:r>
            <a:r>
              <a:rPr lang="en-US" sz="2533" dirty="0" smtClean="0"/>
              <a:t>has </a:t>
            </a:r>
            <a:r>
              <a:rPr lang="en-US" sz="2533" dirty="0"/>
              <a:t>published David Anderson’s Kanban book as well as books on Lean, Theory of Constraints by </a:t>
            </a:r>
            <a:r>
              <a:rPr lang="en-US" sz="2533" dirty="0" err="1"/>
              <a:t>Goldratt</a:t>
            </a:r>
            <a:r>
              <a:rPr lang="en-US" sz="2533" dirty="0"/>
              <a:t> and Deming's Theory of Management in the </a:t>
            </a:r>
            <a:r>
              <a:rPr lang="en-US" sz="2533" dirty="0" smtClean="0"/>
              <a:t>Bulgarian language</a:t>
            </a:r>
            <a:r>
              <a:rPr lang="en-US" sz="2533" dirty="0"/>
              <a:t>. </a:t>
            </a:r>
            <a:endParaRPr lang="bg-BG" sz="2533" dirty="0"/>
          </a:p>
        </p:txBody>
      </p:sp>
      <p:sp>
        <p:nvSpPr>
          <p:cNvPr id="21" name="Rectangle 20"/>
          <p:cNvSpPr/>
          <p:nvPr/>
        </p:nvSpPr>
        <p:spPr>
          <a:xfrm>
            <a:off x="711200" y="5416976"/>
            <a:ext cx="2641600" cy="584775"/>
          </a:xfrm>
          <a:prstGeom prst="rect">
            <a:avLst/>
          </a:prstGeom>
        </p:spPr>
        <p:txBody>
          <a:bodyPr wrap="square">
            <a:spAutoFit/>
          </a:bodyPr>
          <a:lstStyle/>
          <a:p>
            <a:r>
              <a:rPr lang="en-US" sz="3200" dirty="0"/>
              <a:t>@</a:t>
            </a:r>
            <a:r>
              <a:rPr lang="en-US" sz="3200" dirty="0" err="1"/>
              <a:t>dimiterbak</a:t>
            </a:r>
            <a:endParaRPr lang="bg-BG" sz="320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12073"/>
          <a:stretch/>
        </p:blipFill>
        <p:spPr>
          <a:xfrm>
            <a:off x="203201" y="497690"/>
            <a:ext cx="3422673" cy="4515273"/>
          </a:xfrm>
          <a:prstGeom prst="rect">
            <a:avLst/>
          </a:prstGeom>
        </p:spPr>
      </p:pic>
    </p:spTree>
    <p:extLst>
      <p:ext uri="{BB962C8B-B14F-4D97-AF65-F5344CB8AC3E}">
        <p14:creationId xmlns:p14="http://schemas.microsoft.com/office/powerpoint/2010/main" val="12050835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How does the information arrive into the process</a:t>
            </a:r>
            <a:r>
              <a:rPr lang="en-US" dirty="0" smtClean="0"/>
              <a:t>?</a:t>
            </a:r>
            <a:endParaRPr lang="en-US" dirty="0"/>
          </a:p>
        </p:txBody>
      </p:sp>
    </p:spTree>
    <p:extLst>
      <p:ext uri="{BB962C8B-B14F-4D97-AF65-F5344CB8AC3E}">
        <p14:creationId xmlns:p14="http://schemas.microsoft.com/office/powerpoint/2010/main" val="1532211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52401"/>
            <a:ext cx="9728200" cy="5718942"/>
          </a:xfrm>
          <a:prstGeom prst="rect">
            <a:avLst/>
          </a:prstGeom>
        </p:spPr>
      </p:pic>
      <p:sp>
        <p:nvSpPr>
          <p:cNvPr id="4" name="Rectangle 3"/>
          <p:cNvSpPr/>
          <p:nvPr/>
        </p:nvSpPr>
        <p:spPr>
          <a:xfrm>
            <a:off x="2794000" y="647700"/>
            <a:ext cx="2159000" cy="6858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6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4601" y="1360817"/>
            <a:ext cx="11353721" cy="2492990"/>
          </a:xfrm>
        </p:spPr>
        <p:txBody>
          <a:bodyPr/>
          <a:lstStyle/>
          <a:p>
            <a:r>
              <a:rPr lang="en-US" dirty="0"/>
              <a:t>The knowledge workers serve as a communication channel that transmits information from the environment into the physical part of knowledge work items</a:t>
            </a:r>
            <a:r>
              <a:rPr lang="en-US" dirty="0" smtClean="0"/>
              <a:t>.</a:t>
            </a:r>
            <a:endParaRPr lang="en-US" dirty="0"/>
          </a:p>
        </p:txBody>
      </p:sp>
    </p:spTree>
    <p:extLst>
      <p:ext uri="{BB962C8B-B14F-4D97-AF65-F5344CB8AC3E}">
        <p14:creationId xmlns:p14="http://schemas.microsoft.com/office/powerpoint/2010/main" val="633744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1674" y="1269508"/>
            <a:ext cx="11353721" cy="3093154"/>
          </a:xfrm>
        </p:spPr>
        <p:txBody>
          <a:bodyPr/>
          <a:lstStyle/>
          <a:p>
            <a:pPr marL="0" indent="0" algn="just">
              <a:buNone/>
            </a:pPr>
            <a:r>
              <a:rPr lang="en-US" dirty="0"/>
              <a:t>A very large number of knowledge workers </a:t>
            </a:r>
            <a:r>
              <a:rPr lang="en-US" b="1" dirty="0"/>
              <a:t>do both knowledge work </a:t>
            </a:r>
            <a:r>
              <a:rPr lang="en-US" b="1" dirty="0" smtClean="0"/>
              <a:t>and manual </a:t>
            </a:r>
            <a:r>
              <a:rPr lang="en-US" b="1" dirty="0"/>
              <a:t>work</a:t>
            </a:r>
            <a:r>
              <a:rPr lang="en-US" dirty="0"/>
              <a:t>. I call them </a:t>
            </a:r>
            <a:r>
              <a:rPr lang="en-US" dirty="0" smtClean="0"/>
              <a:t>“technologists.” </a:t>
            </a:r>
            <a:r>
              <a:rPr lang="en-US" dirty="0"/>
              <a:t>This group includes people who </a:t>
            </a:r>
            <a:r>
              <a:rPr lang="en-US" dirty="0" smtClean="0"/>
              <a:t>apply knowledge </a:t>
            </a:r>
            <a:r>
              <a:rPr lang="en-US" dirty="0"/>
              <a:t>of the highest </a:t>
            </a:r>
            <a:r>
              <a:rPr lang="en-US" dirty="0" smtClean="0"/>
              <a:t>order</a:t>
            </a:r>
            <a:r>
              <a:rPr lang="mr-IN" dirty="0" smtClean="0"/>
              <a:t>…</a:t>
            </a:r>
            <a:r>
              <a:rPr lang="en-US" dirty="0"/>
              <a:t>. Technologists may be the single biggest group of knowledge </a:t>
            </a:r>
            <a:r>
              <a:rPr lang="en-US" dirty="0" smtClean="0"/>
              <a:t>workers.</a:t>
            </a:r>
            <a:endParaRPr lang="bg-BG" dirty="0"/>
          </a:p>
        </p:txBody>
      </p:sp>
      <p:sp>
        <p:nvSpPr>
          <p:cNvPr id="3" name="Rectangle 2"/>
          <p:cNvSpPr/>
          <p:nvPr/>
        </p:nvSpPr>
        <p:spPr>
          <a:xfrm>
            <a:off x="5642919" y="4660211"/>
            <a:ext cx="6096000" cy="923330"/>
          </a:xfrm>
          <a:prstGeom prst="rect">
            <a:avLst/>
          </a:prstGeom>
        </p:spPr>
        <p:txBody>
          <a:bodyPr>
            <a:spAutoFit/>
          </a:bodyPr>
          <a:lstStyle/>
          <a:p>
            <a:r>
              <a:rPr lang="en-US" dirty="0">
                <a:solidFill>
                  <a:srgbClr val="222222"/>
                </a:solidFill>
                <a:latin typeface="Arial" charset="0"/>
              </a:rPr>
              <a:t>Drucker, Peter F. "Knowledge-worker productivity: The biggest challenge." </a:t>
            </a:r>
            <a:r>
              <a:rPr lang="en-US" i="1" dirty="0" smtClean="0">
                <a:solidFill>
                  <a:srgbClr val="222222"/>
                </a:solidFill>
                <a:latin typeface="Arial" charset="0"/>
              </a:rPr>
              <a:t>California </a:t>
            </a:r>
            <a:r>
              <a:rPr lang="en-US" i="1" dirty="0">
                <a:solidFill>
                  <a:srgbClr val="222222"/>
                </a:solidFill>
                <a:latin typeface="Arial" charset="0"/>
              </a:rPr>
              <a:t>management review</a:t>
            </a:r>
            <a:r>
              <a:rPr lang="en-US" dirty="0">
                <a:solidFill>
                  <a:srgbClr val="222222"/>
                </a:solidFill>
                <a:latin typeface="Arial" charset="0"/>
              </a:rPr>
              <a:t> 41.2 (1999): 79-94.</a:t>
            </a:r>
            <a:endParaRPr lang="bg-BG" dirty="0"/>
          </a:p>
        </p:txBody>
      </p:sp>
    </p:spTree>
    <p:extLst>
      <p:ext uri="{BB962C8B-B14F-4D97-AF65-F5344CB8AC3E}">
        <p14:creationId xmlns:p14="http://schemas.microsoft.com/office/powerpoint/2010/main" val="1104701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nowledge work is </a:t>
            </a:r>
            <a:r>
              <a:rPr lang="en-US" dirty="0"/>
              <a:t>invisible</a:t>
            </a:r>
            <a:endParaRPr lang="bg-BG" dirty="0"/>
          </a:p>
        </p:txBody>
      </p:sp>
      <p:sp>
        <p:nvSpPr>
          <p:cNvPr id="3" name="Shape 218"/>
          <p:cNvSpPr/>
          <p:nvPr/>
        </p:nvSpPr>
        <p:spPr>
          <a:xfrm>
            <a:off x="2928938" y="1726697"/>
            <a:ext cx="5886450" cy="3902577"/>
          </a:xfrm>
          <a:prstGeom prst="rect">
            <a:avLst/>
          </a:prstGeom>
          <a:blipFill>
            <a:blip r:embed="rId2"/>
            <a:stretch>
              <a:fillRect/>
            </a:stretch>
          </a:blipFill>
        </p:spPr>
      </p:sp>
    </p:spTree>
    <p:extLst>
      <p:ext uri="{BB962C8B-B14F-4D97-AF65-F5344CB8AC3E}">
        <p14:creationId xmlns:p14="http://schemas.microsoft.com/office/powerpoint/2010/main" val="1828690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8210"/>
            <a:ext cx="10972800" cy="1143000"/>
          </a:xfrm>
        </p:spPr>
        <p:txBody>
          <a:bodyPr>
            <a:normAutofit/>
          </a:bodyPr>
          <a:lstStyle/>
          <a:p>
            <a:pPr defTabSz="914400">
              <a:spcBef>
                <a:spcPts val="0"/>
              </a:spcBef>
              <a:defRPr/>
            </a:pPr>
            <a:r>
              <a:rPr lang="en-US" dirty="0" smtClean="0"/>
              <a:t>Manual </a:t>
            </a:r>
            <a:r>
              <a:rPr lang="en-US" dirty="0"/>
              <a:t>work </a:t>
            </a:r>
            <a:r>
              <a:rPr lang="en-US" dirty="0" smtClean="0"/>
              <a:t>is visible</a:t>
            </a:r>
            <a:endParaRPr lang="bg-BG" dirty="0"/>
          </a:p>
        </p:txBody>
      </p:sp>
      <p:sp>
        <p:nvSpPr>
          <p:cNvPr id="4" name="Rectangle 3"/>
          <p:cNvSpPr/>
          <p:nvPr/>
        </p:nvSpPr>
        <p:spPr>
          <a:xfrm>
            <a:off x="7816646" y="1475900"/>
            <a:ext cx="3550498" cy="2862322"/>
          </a:xfrm>
          <a:prstGeom prst="rect">
            <a:avLst/>
          </a:prstGeom>
        </p:spPr>
        <p:txBody>
          <a:bodyPr wrap="square">
            <a:spAutoFit/>
          </a:bodyPr>
          <a:lstStyle/>
          <a:p>
            <a:pPr>
              <a:defRPr/>
            </a:pPr>
            <a:r>
              <a:rPr lang="en-US" dirty="0"/>
              <a:t>Margaret Hamilton, whose handwritten code saved the moon landing in 1969, was awarded the Presidential Medal of Freedom today by Barack </a:t>
            </a:r>
            <a:r>
              <a:rPr lang="en-US" dirty="0" smtClean="0"/>
              <a:t>Obama. </a:t>
            </a:r>
          </a:p>
          <a:p>
            <a:pPr>
              <a:defRPr/>
            </a:pPr>
            <a:endParaRPr lang="en-US" dirty="0" smtClean="0"/>
          </a:p>
          <a:p>
            <a:pPr>
              <a:defRPr/>
            </a:pPr>
            <a:r>
              <a:rPr lang="en-US" dirty="0" smtClean="0"/>
              <a:t>In the picture on the left she </a:t>
            </a:r>
            <a:r>
              <a:rPr lang="en-US" dirty="0"/>
              <a:t>is standing next to the navigation software that she and her MIT team produced for the Apollo project.</a:t>
            </a:r>
          </a:p>
        </p:txBody>
      </p:sp>
      <p:pic>
        <p:nvPicPr>
          <p:cNvPr id="6" name="Picture 5"/>
          <p:cNvPicPr>
            <a:picLocks noChangeAspect="1"/>
          </p:cNvPicPr>
          <p:nvPr/>
        </p:nvPicPr>
        <p:blipFill>
          <a:blip r:embed="rId3"/>
          <a:stretch>
            <a:fillRect/>
          </a:stretch>
        </p:blipFill>
        <p:spPr>
          <a:xfrm>
            <a:off x="1978742" y="715296"/>
            <a:ext cx="5415116" cy="5415116"/>
          </a:xfrm>
          <a:prstGeom prst="rect">
            <a:avLst/>
          </a:prstGeom>
        </p:spPr>
      </p:pic>
    </p:spTree>
    <p:extLst>
      <p:ext uri="{BB962C8B-B14F-4D97-AF65-F5344CB8AC3E}">
        <p14:creationId xmlns:p14="http://schemas.microsoft.com/office/powerpoint/2010/main" val="101683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a:t>
            </a:r>
            <a:endParaRPr lang="bg-BG" dirty="0"/>
          </a:p>
        </p:txBody>
      </p:sp>
      <p:sp>
        <p:nvSpPr>
          <p:cNvPr id="3" name="Content Placeholder 2"/>
          <p:cNvSpPr>
            <a:spLocks noGrp="1"/>
          </p:cNvSpPr>
          <p:nvPr>
            <p:ph idx="1"/>
          </p:nvPr>
        </p:nvSpPr>
        <p:spPr/>
        <p:txBody>
          <a:bodyPr/>
          <a:lstStyle/>
          <a:p>
            <a:r>
              <a:rPr lang="en-US" dirty="0"/>
              <a:t>We are separating the physical part from the knowledge part of any </a:t>
            </a:r>
            <a:r>
              <a:rPr lang="en-US" dirty="0" smtClean="0"/>
              <a:t>work.</a:t>
            </a:r>
            <a:endParaRPr lang="en-US" dirty="0"/>
          </a:p>
          <a:p>
            <a:r>
              <a:rPr lang="en-US" dirty="0"/>
              <a:t>The physical part is the writing </a:t>
            </a:r>
            <a:r>
              <a:rPr lang="en-US" dirty="0" smtClean="0"/>
              <a:t>of all </a:t>
            </a:r>
            <a:r>
              <a:rPr lang="en-US" dirty="0"/>
              <a:t>those sheets of paper Margaret stands next to</a:t>
            </a:r>
            <a:r>
              <a:rPr lang="en-US" dirty="0" smtClean="0"/>
              <a:t>. </a:t>
            </a:r>
            <a:r>
              <a:rPr lang="en-US" dirty="0"/>
              <a:t>The physical work involves no thinking – just writing. </a:t>
            </a:r>
          </a:p>
          <a:p>
            <a:r>
              <a:rPr lang="en-US" dirty="0"/>
              <a:t>The knowledge part is invisible – it is all the thoughts, ideas, information there are in all those sheets of paper Margaret stands next to.</a:t>
            </a:r>
          </a:p>
          <a:p>
            <a:endParaRPr lang="bg-BG" dirty="0"/>
          </a:p>
        </p:txBody>
      </p:sp>
    </p:spTree>
    <p:extLst>
      <p:ext uri="{BB962C8B-B14F-4D97-AF65-F5344CB8AC3E}">
        <p14:creationId xmlns:p14="http://schemas.microsoft.com/office/powerpoint/2010/main" val="1975877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How can we model the knowledge discovery process?</a:t>
            </a:r>
            <a:endParaRPr lang="en-US" dirty="0"/>
          </a:p>
        </p:txBody>
      </p:sp>
    </p:spTree>
    <p:extLst>
      <p:ext uri="{BB962C8B-B14F-4D97-AF65-F5344CB8AC3E}">
        <p14:creationId xmlns:p14="http://schemas.microsoft.com/office/powerpoint/2010/main" val="973755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arrival</a:t>
            </a:r>
            <a:endParaRPr lang="bg-BG" dirty="0"/>
          </a:p>
        </p:txBody>
      </p:sp>
      <p:sp>
        <p:nvSpPr>
          <p:cNvPr id="3" name="Content Placeholder 2"/>
          <p:cNvSpPr>
            <a:spLocks noGrp="1"/>
          </p:cNvSpPr>
          <p:nvPr>
            <p:ph idx="1"/>
          </p:nvPr>
        </p:nvSpPr>
        <p:spPr>
          <a:xfrm>
            <a:off x="609600" y="1600201"/>
            <a:ext cx="10972800" cy="4456469"/>
          </a:xfrm>
        </p:spPr>
        <p:txBody>
          <a:bodyPr vert="horz" lIns="91440" tIns="45720" rIns="91440" bIns="45720" rtlCol="0">
            <a:normAutofit/>
          </a:bodyPr>
          <a:lstStyle/>
          <a:p>
            <a:r>
              <a:rPr lang="en-US" dirty="0" smtClean="0"/>
              <a:t>A </a:t>
            </a:r>
            <a:r>
              <a:rPr lang="en-US" dirty="0"/>
              <a:t>set of 0s and 1s represent all </a:t>
            </a:r>
            <a:r>
              <a:rPr lang="en-US" dirty="0" smtClean="0"/>
              <a:t>the information that arrives through </a:t>
            </a:r>
            <a:r>
              <a:rPr lang="en-US" dirty="0"/>
              <a:t>particular worker and thus </a:t>
            </a:r>
            <a:r>
              <a:rPr lang="en-US" dirty="0" smtClean="0"/>
              <a:t>affects the </a:t>
            </a:r>
            <a:r>
              <a:rPr lang="en-US" dirty="0"/>
              <a:t>flow of </a:t>
            </a:r>
            <a:r>
              <a:rPr lang="en-US" dirty="0" smtClean="0"/>
              <a:t>physical work</a:t>
            </a:r>
            <a:r>
              <a:rPr lang="en-US" dirty="0"/>
              <a:t>.  </a:t>
            </a:r>
            <a:endParaRPr lang="en-US" dirty="0" smtClean="0"/>
          </a:p>
          <a:p>
            <a:r>
              <a:rPr lang="en-US" dirty="0" smtClean="0"/>
              <a:t>1s </a:t>
            </a:r>
            <a:r>
              <a:rPr lang="en-US" dirty="0"/>
              <a:t>are favorable i.e. </a:t>
            </a:r>
            <a:r>
              <a:rPr lang="en-US" dirty="0" smtClean="0"/>
              <a:t>they provide the </a:t>
            </a:r>
            <a:r>
              <a:rPr lang="en-US" dirty="0"/>
              <a:t>worker </a:t>
            </a:r>
            <a:r>
              <a:rPr lang="en-US" dirty="0" smtClean="0"/>
              <a:t>with the information needed to </a:t>
            </a:r>
            <a:r>
              <a:rPr lang="en-US" dirty="0"/>
              <a:t>continue the </a:t>
            </a:r>
            <a:r>
              <a:rPr lang="en-US" dirty="0" smtClean="0"/>
              <a:t>physical work</a:t>
            </a:r>
            <a:r>
              <a:rPr lang="en-US" dirty="0"/>
              <a:t>. </a:t>
            </a:r>
            <a:endParaRPr lang="en-US" dirty="0" smtClean="0"/>
          </a:p>
          <a:p>
            <a:r>
              <a:rPr lang="en-US" dirty="0" smtClean="0"/>
              <a:t>0s </a:t>
            </a:r>
            <a:r>
              <a:rPr lang="en-US" dirty="0"/>
              <a:t>are unfavorable i.e. </a:t>
            </a:r>
            <a:r>
              <a:rPr lang="en-US" dirty="0" smtClean="0"/>
              <a:t>they block </a:t>
            </a:r>
            <a:r>
              <a:rPr lang="en-US" dirty="0"/>
              <a:t>the worker from continuing the </a:t>
            </a:r>
            <a:r>
              <a:rPr lang="en-US" dirty="0" smtClean="0"/>
              <a:t>physical work</a:t>
            </a:r>
            <a:r>
              <a:rPr lang="en-US" dirty="0"/>
              <a:t>. Such unfavorable events are called blockers. </a:t>
            </a:r>
          </a:p>
          <a:p>
            <a:endParaRPr lang="bg-BG" dirty="0"/>
          </a:p>
        </p:txBody>
      </p:sp>
    </p:spTree>
    <p:extLst>
      <p:ext uri="{BB962C8B-B14F-4D97-AF65-F5344CB8AC3E}">
        <p14:creationId xmlns:p14="http://schemas.microsoft.com/office/powerpoint/2010/main" val="1783988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Blockers (0s)</a:t>
            </a:r>
            <a:endParaRPr lang="bg-BG" dirty="0"/>
          </a:p>
        </p:txBody>
      </p:sp>
      <p:sp>
        <p:nvSpPr>
          <p:cNvPr id="3" name="Content Placeholder 2"/>
          <p:cNvSpPr>
            <a:spLocks noGrp="1"/>
          </p:cNvSpPr>
          <p:nvPr>
            <p:ph idx="1"/>
          </p:nvPr>
        </p:nvSpPr>
        <p:spPr>
          <a:xfrm>
            <a:off x="609600" y="1545771"/>
            <a:ext cx="10972800" cy="4525963"/>
          </a:xfrm>
        </p:spPr>
        <p:txBody>
          <a:bodyPr>
            <a:normAutofit/>
          </a:bodyPr>
          <a:lstStyle/>
          <a:p>
            <a:r>
              <a:rPr lang="en-US" dirty="0" smtClean="0"/>
              <a:t>Lack </a:t>
            </a:r>
            <a:r>
              <a:rPr lang="en-US" dirty="0"/>
              <a:t>of information needed to proceed with a work item. The information is expected from the people that requested the work item to be built. </a:t>
            </a:r>
          </a:p>
          <a:p>
            <a:r>
              <a:rPr lang="en-US" dirty="0"/>
              <a:t>Lack of technical knowledge needed by worker in order to do his job. That is very common in knowledge work e.g. technologies are constantly changing and maturing.</a:t>
            </a:r>
          </a:p>
          <a:p>
            <a:r>
              <a:rPr lang="en-US" dirty="0" smtClean="0"/>
              <a:t>Need </a:t>
            </a:r>
            <a:r>
              <a:rPr lang="en-US" dirty="0"/>
              <a:t>to block a card in order to start another card. Essentially multitasking.</a:t>
            </a:r>
          </a:p>
          <a:p>
            <a:endParaRPr lang="bg-BG" dirty="0"/>
          </a:p>
        </p:txBody>
      </p:sp>
    </p:spTree>
    <p:extLst>
      <p:ext uri="{BB962C8B-B14F-4D97-AF65-F5344CB8AC3E}">
        <p14:creationId xmlns:p14="http://schemas.microsoft.com/office/powerpoint/2010/main" val="87103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bg-BG" dirty="0"/>
          </a:p>
        </p:txBody>
      </p:sp>
      <p:sp>
        <p:nvSpPr>
          <p:cNvPr id="3" name="Content Placeholder 2"/>
          <p:cNvSpPr>
            <a:spLocks noGrp="1"/>
          </p:cNvSpPr>
          <p:nvPr>
            <p:ph idx="1"/>
          </p:nvPr>
        </p:nvSpPr>
        <p:spPr/>
        <p:txBody>
          <a:bodyPr/>
          <a:lstStyle/>
          <a:p>
            <a:r>
              <a:rPr lang="en-US" dirty="0" smtClean="0"/>
              <a:t>Present the goal and the scientific models </a:t>
            </a:r>
            <a:r>
              <a:rPr lang="en-US" dirty="0"/>
              <a:t>behind Kanban Policy </a:t>
            </a:r>
            <a:r>
              <a:rPr lang="en-US" dirty="0" smtClean="0"/>
              <a:t>Game</a:t>
            </a:r>
            <a:r>
              <a:rPr lang="bg-BG" dirty="0" smtClean="0"/>
              <a:t> </a:t>
            </a:r>
            <a:r>
              <a:rPr lang="mr-IN" dirty="0" smtClean="0"/>
              <a:t>–</a:t>
            </a:r>
            <a:r>
              <a:rPr lang="bg-BG" dirty="0"/>
              <a:t> </a:t>
            </a:r>
            <a:r>
              <a:rPr lang="en-US" dirty="0" smtClean="0"/>
              <a:t>to understand why, how and when if at all you should us it.</a:t>
            </a:r>
          </a:p>
          <a:p>
            <a:r>
              <a:rPr lang="en-US" dirty="0" smtClean="0"/>
              <a:t>Present the Kanban Policy Game.</a:t>
            </a:r>
          </a:p>
          <a:p>
            <a:r>
              <a:rPr lang="en-US" dirty="0" smtClean="0"/>
              <a:t>Present the results from a software simulation of the game.</a:t>
            </a:r>
          </a:p>
          <a:p>
            <a:r>
              <a:rPr lang="en-US" dirty="0" smtClean="0"/>
              <a:t>Play the game.</a:t>
            </a:r>
          </a:p>
        </p:txBody>
      </p:sp>
    </p:spTree>
    <p:extLst>
      <p:ext uri="{BB962C8B-B14F-4D97-AF65-F5344CB8AC3E}">
        <p14:creationId xmlns:p14="http://schemas.microsoft.com/office/powerpoint/2010/main" val="1927783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Dependencies and skills</a:t>
            </a:r>
            <a:endParaRPr lang="bg-BG" dirty="0"/>
          </a:p>
        </p:txBody>
      </p:sp>
      <p:sp>
        <p:nvSpPr>
          <p:cNvPr id="3" name="Content Placeholder 2"/>
          <p:cNvSpPr>
            <a:spLocks noGrp="1"/>
          </p:cNvSpPr>
          <p:nvPr>
            <p:ph idx="1"/>
          </p:nvPr>
        </p:nvSpPr>
        <p:spPr/>
        <p:txBody>
          <a:bodyPr/>
          <a:lstStyle/>
          <a:p>
            <a:r>
              <a:rPr lang="en-US" dirty="0" smtClean="0"/>
              <a:t>A dependency to another team, card, product will be signaled as a 0/1 event from the environment.</a:t>
            </a:r>
          </a:p>
          <a:p>
            <a:r>
              <a:rPr lang="en-US" dirty="0" smtClean="0"/>
              <a:t>If we have a very senior and very knowledgeable worker we model this by making the </a:t>
            </a:r>
            <a:r>
              <a:rPr lang="en-US" dirty="0"/>
              <a:t>e</a:t>
            </a:r>
            <a:r>
              <a:rPr lang="en-US" dirty="0" smtClean="0"/>
              <a:t>nvironment send more 1s than 0s to that senior worker.</a:t>
            </a:r>
            <a:endParaRPr lang="bg-BG" dirty="0"/>
          </a:p>
        </p:txBody>
      </p:sp>
    </p:spTree>
    <p:extLst>
      <p:ext uri="{BB962C8B-B14F-4D97-AF65-F5344CB8AC3E}">
        <p14:creationId xmlns:p14="http://schemas.microsoft.com/office/powerpoint/2010/main" val="15189677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049"/>
            <a:ext cx="10972800" cy="1143000"/>
          </a:xfrm>
        </p:spPr>
        <p:txBody>
          <a:bodyPr/>
          <a:lstStyle/>
          <a:p>
            <a:r>
              <a:rPr lang="en-US" dirty="0" smtClean="0"/>
              <a:t>Laminar Flow of Work</a:t>
            </a:r>
            <a:endParaRPr lang="bg-BG" dirty="0"/>
          </a:p>
        </p:txBody>
      </p:sp>
      <p:sp>
        <p:nvSpPr>
          <p:cNvPr id="4" name="Rounded Rectangle 3"/>
          <p:cNvSpPr/>
          <p:nvPr/>
        </p:nvSpPr>
        <p:spPr>
          <a:xfrm>
            <a:off x="611980" y="988842"/>
            <a:ext cx="1490662" cy="91440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Work request #1</a:t>
            </a:r>
            <a:endParaRPr lang="bg-BG" dirty="0"/>
          </a:p>
        </p:txBody>
      </p:sp>
      <p:sp>
        <p:nvSpPr>
          <p:cNvPr id="5" name="Rounded Rectangle 4"/>
          <p:cNvSpPr/>
          <p:nvPr/>
        </p:nvSpPr>
        <p:spPr>
          <a:xfrm>
            <a:off x="609599" y="2415609"/>
            <a:ext cx="1490662" cy="91440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Work request #N</a:t>
            </a:r>
            <a:endParaRPr lang="bg-BG" dirty="0"/>
          </a:p>
        </p:txBody>
      </p:sp>
      <p:sp>
        <p:nvSpPr>
          <p:cNvPr id="6" name="Rounded Rectangle 5"/>
          <p:cNvSpPr/>
          <p:nvPr/>
        </p:nvSpPr>
        <p:spPr>
          <a:xfrm>
            <a:off x="9805988" y="988842"/>
            <a:ext cx="1490662" cy="914400"/>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Work #1 </a:t>
            </a:r>
            <a:r>
              <a:rPr lang="en-US" dirty="0"/>
              <a:t>delivered </a:t>
            </a:r>
            <a:endParaRPr lang="bg-BG" dirty="0"/>
          </a:p>
        </p:txBody>
      </p:sp>
      <p:sp>
        <p:nvSpPr>
          <p:cNvPr id="7" name="Rounded Rectangle 6"/>
          <p:cNvSpPr/>
          <p:nvPr/>
        </p:nvSpPr>
        <p:spPr>
          <a:xfrm>
            <a:off x="9805988" y="2415609"/>
            <a:ext cx="1490662" cy="9144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 #N </a:t>
            </a:r>
            <a:r>
              <a:rPr lang="en-US" dirty="0"/>
              <a:t>delivered </a:t>
            </a:r>
            <a:endParaRPr lang="bg-BG" dirty="0"/>
          </a:p>
        </p:txBody>
      </p:sp>
      <p:sp>
        <p:nvSpPr>
          <p:cNvPr id="9" name="TextBox 8"/>
          <p:cNvSpPr txBox="1"/>
          <p:nvPr/>
        </p:nvSpPr>
        <p:spPr>
          <a:xfrm>
            <a:off x="5718749" y="4338867"/>
            <a:ext cx="1063050" cy="1938992"/>
          </a:xfrm>
          <a:prstGeom prst="rect">
            <a:avLst/>
          </a:prstGeom>
          <a:noFill/>
        </p:spPr>
        <p:txBody>
          <a:bodyPr wrap="square" rtlCol="0">
            <a:spAutoFit/>
          </a:bodyPr>
          <a:lstStyle/>
          <a:p>
            <a:r>
              <a:rPr lang="en-US" sz="2400" dirty="0" smtClean="0"/>
              <a:t>1,1,1,1</a:t>
            </a:r>
          </a:p>
          <a:p>
            <a:r>
              <a:rPr lang="en-US" sz="2400" dirty="0" smtClean="0"/>
              <a:t>1,1,1,1</a:t>
            </a:r>
          </a:p>
          <a:p>
            <a:r>
              <a:rPr lang="en-US" sz="2400" dirty="0" smtClean="0"/>
              <a:t>1,1,1,1</a:t>
            </a:r>
          </a:p>
          <a:p>
            <a:r>
              <a:rPr lang="en-US" sz="2400" dirty="0" smtClean="0"/>
              <a:t>1,1,1,1</a:t>
            </a:r>
          </a:p>
          <a:p>
            <a:r>
              <a:rPr lang="en-US" sz="2400" dirty="0" smtClean="0"/>
              <a:t>1,1,1,1</a:t>
            </a:r>
            <a:endParaRPr lang="bg-BG" sz="2400" dirty="0"/>
          </a:p>
        </p:txBody>
      </p:sp>
      <p:sp>
        <p:nvSpPr>
          <p:cNvPr id="10" name="TextBox 9"/>
          <p:cNvSpPr txBox="1"/>
          <p:nvPr/>
        </p:nvSpPr>
        <p:spPr>
          <a:xfrm>
            <a:off x="1022750" y="1878517"/>
            <a:ext cx="1042988" cy="369332"/>
          </a:xfrm>
          <a:prstGeom prst="rect">
            <a:avLst/>
          </a:prstGeom>
          <a:noFill/>
        </p:spPr>
        <p:txBody>
          <a:bodyPr wrap="square" rtlCol="0">
            <a:spAutoFit/>
          </a:bodyPr>
          <a:lstStyle/>
          <a:p>
            <a:r>
              <a:rPr lang="en-US" dirty="0" smtClean="0"/>
              <a:t>.</a:t>
            </a:r>
            <a:r>
              <a:rPr lang="en-US" dirty="0"/>
              <a:t> </a:t>
            </a:r>
            <a:r>
              <a:rPr lang="en-US" dirty="0" smtClean="0"/>
              <a:t>. . </a:t>
            </a:r>
            <a:r>
              <a:rPr lang="en-US" smtClean="0"/>
              <a:t>. </a:t>
            </a:r>
            <a:endParaRPr lang="en-US" dirty="0" smtClean="0"/>
          </a:p>
        </p:txBody>
      </p:sp>
      <p:sp>
        <p:nvSpPr>
          <p:cNvPr id="11" name="TextBox 10"/>
          <p:cNvSpPr txBox="1"/>
          <p:nvPr/>
        </p:nvSpPr>
        <p:spPr>
          <a:xfrm>
            <a:off x="10332247" y="1878517"/>
            <a:ext cx="1042988" cy="369332"/>
          </a:xfrm>
          <a:prstGeom prst="rect">
            <a:avLst/>
          </a:prstGeom>
          <a:noFill/>
        </p:spPr>
        <p:txBody>
          <a:bodyPr wrap="square" rtlCol="0">
            <a:spAutoFit/>
          </a:bodyPr>
          <a:lstStyle/>
          <a:p>
            <a:r>
              <a:rPr lang="en-US" dirty="0" smtClean="0"/>
              <a:t>.</a:t>
            </a:r>
            <a:r>
              <a:rPr lang="en-US" dirty="0"/>
              <a:t> </a:t>
            </a:r>
            <a:r>
              <a:rPr lang="en-US" dirty="0" smtClean="0"/>
              <a:t>. . </a:t>
            </a:r>
            <a:r>
              <a:rPr lang="en-US" smtClean="0"/>
              <a:t>. </a:t>
            </a:r>
            <a:endParaRPr lang="en-US" dirty="0" smtClean="0"/>
          </a:p>
        </p:txBody>
      </p:sp>
      <p:pic>
        <p:nvPicPr>
          <p:cNvPr id="13" name="Picture 12"/>
          <p:cNvPicPr>
            <a:picLocks noChangeAspect="1"/>
          </p:cNvPicPr>
          <p:nvPr/>
        </p:nvPicPr>
        <p:blipFill rotWithShape="1">
          <a:blip r:embed="rId2"/>
          <a:srcRect t="31419" b="19367"/>
          <a:stretch/>
        </p:blipFill>
        <p:spPr>
          <a:xfrm>
            <a:off x="2311795" y="1016549"/>
            <a:ext cx="7317182" cy="2125340"/>
          </a:xfrm>
          <a:prstGeom prst="rect">
            <a:avLst/>
          </a:prstGeom>
        </p:spPr>
      </p:pic>
      <p:sp>
        <p:nvSpPr>
          <p:cNvPr id="14" name="Up Arrow 13"/>
          <p:cNvSpPr/>
          <p:nvPr/>
        </p:nvSpPr>
        <p:spPr>
          <a:xfrm>
            <a:off x="5753901" y="3200400"/>
            <a:ext cx="928688" cy="80826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5" name="TextBox 14"/>
          <p:cNvSpPr txBox="1"/>
          <p:nvPr/>
        </p:nvSpPr>
        <p:spPr>
          <a:xfrm>
            <a:off x="5615406" y="4020850"/>
            <a:ext cx="1217193" cy="369332"/>
          </a:xfrm>
          <a:prstGeom prst="rect">
            <a:avLst/>
          </a:prstGeom>
          <a:noFill/>
        </p:spPr>
        <p:txBody>
          <a:bodyPr wrap="none" rtlCol="0">
            <a:spAutoFit/>
          </a:bodyPr>
          <a:lstStyle/>
          <a:p>
            <a:r>
              <a:rPr lang="en-US" smtClean="0"/>
              <a:t>Infomation</a:t>
            </a:r>
            <a:endParaRPr lang="en-US" dirty="0"/>
          </a:p>
        </p:txBody>
      </p:sp>
    </p:spTree>
    <p:extLst>
      <p:ext uri="{BB962C8B-B14F-4D97-AF65-F5344CB8AC3E}">
        <p14:creationId xmlns:p14="http://schemas.microsoft.com/office/powerpoint/2010/main" val="1058382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592"/>
            <a:ext cx="10972800" cy="1143000"/>
          </a:xfrm>
        </p:spPr>
        <p:txBody>
          <a:bodyPr/>
          <a:lstStyle/>
          <a:p>
            <a:r>
              <a:rPr lang="en-US" dirty="0" smtClean="0"/>
              <a:t>Turbulent Flow of Work</a:t>
            </a:r>
            <a:endParaRPr lang="bg-BG" dirty="0"/>
          </a:p>
        </p:txBody>
      </p:sp>
      <p:sp>
        <p:nvSpPr>
          <p:cNvPr id="4" name="Rounded Rectangle 3"/>
          <p:cNvSpPr/>
          <p:nvPr/>
        </p:nvSpPr>
        <p:spPr>
          <a:xfrm>
            <a:off x="611980" y="945299"/>
            <a:ext cx="1490662" cy="91440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Work request #1</a:t>
            </a:r>
            <a:endParaRPr lang="bg-BG" dirty="0"/>
          </a:p>
        </p:txBody>
      </p:sp>
      <p:sp>
        <p:nvSpPr>
          <p:cNvPr id="5" name="Rounded Rectangle 4"/>
          <p:cNvSpPr/>
          <p:nvPr/>
        </p:nvSpPr>
        <p:spPr>
          <a:xfrm>
            <a:off x="609599" y="2372066"/>
            <a:ext cx="1490662" cy="91440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Work request #N</a:t>
            </a:r>
            <a:endParaRPr lang="bg-BG" dirty="0"/>
          </a:p>
        </p:txBody>
      </p:sp>
      <p:sp>
        <p:nvSpPr>
          <p:cNvPr id="6" name="Rounded Rectangle 5"/>
          <p:cNvSpPr/>
          <p:nvPr/>
        </p:nvSpPr>
        <p:spPr>
          <a:xfrm>
            <a:off x="9805988" y="945299"/>
            <a:ext cx="1490662" cy="914400"/>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Work #1 </a:t>
            </a:r>
            <a:r>
              <a:rPr lang="en-US" dirty="0"/>
              <a:t>delivered </a:t>
            </a:r>
            <a:endParaRPr lang="bg-BG" dirty="0"/>
          </a:p>
        </p:txBody>
      </p:sp>
      <p:sp>
        <p:nvSpPr>
          <p:cNvPr id="7" name="Rounded Rectangle 6"/>
          <p:cNvSpPr/>
          <p:nvPr/>
        </p:nvSpPr>
        <p:spPr>
          <a:xfrm>
            <a:off x="9805988" y="2372066"/>
            <a:ext cx="1490662" cy="9144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 #N </a:t>
            </a:r>
            <a:r>
              <a:rPr lang="en-US" dirty="0"/>
              <a:t>delivered </a:t>
            </a:r>
            <a:endParaRPr lang="bg-BG" dirty="0"/>
          </a:p>
        </p:txBody>
      </p:sp>
      <p:sp>
        <p:nvSpPr>
          <p:cNvPr id="9" name="TextBox 8"/>
          <p:cNvSpPr txBox="1"/>
          <p:nvPr/>
        </p:nvSpPr>
        <p:spPr>
          <a:xfrm>
            <a:off x="5666358" y="4346124"/>
            <a:ext cx="1050128" cy="1938992"/>
          </a:xfrm>
          <a:prstGeom prst="rect">
            <a:avLst/>
          </a:prstGeom>
          <a:noFill/>
        </p:spPr>
        <p:txBody>
          <a:bodyPr wrap="square" rtlCol="0">
            <a:spAutoFit/>
          </a:bodyPr>
          <a:lstStyle>
            <a:defPPr>
              <a:defRPr lang="en-US"/>
            </a:defPPr>
            <a:lvl1pPr>
              <a:defRPr sz="2400"/>
            </a:lvl1pPr>
          </a:lstStyle>
          <a:p>
            <a:r>
              <a:rPr lang="en-US" dirty="0"/>
              <a:t>1,0,1,0</a:t>
            </a:r>
          </a:p>
          <a:p>
            <a:r>
              <a:rPr lang="en-US" dirty="0"/>
              <a:t>1,1,0,0</a:t>
            </a:r>
          </a:p>
          <a:p>
            <a:r>
              <a:rPr lang="en-US" dirty="0"/>
              <a:t>0,0,0,1</a:t>
            </a:r>
          </a:p>
          <a:p>
            <a:r>
              <a:rPr lang="en-US" dirty="0"/>
              <a:t>1,1,0,1</a:t>
            </a:r>
          </a:p>
          <a:p>
            <a:r>
              <a:rPr lang="en-US" dirty="0"/>
              <a:t>0,0,1,1</a:t>
            </a:r>
            <a:endParaRPr lang="bg-BG" dirty="0"/>
          </a:p>
        </p:txBody>
      </p:sp>
      <p:sp>
        <p:nvSpPr>
          <p:cNvPr id="10" name="TextBox 9"/>
          <p:cNvSpPr txBox="1"/>
          <p:nvPr/>
        </p:nvSpPr>
        <p:spPr>
          <a:xfrm>
            <a:off x="1022750" y="1834974"/>
            <a:ext cx="1042988" cy="369332"/>
          </a:xfrm>
          <a:prstGeom prst="rect">
            <a:avLst/>
          </a:prstGeom>
          <a:noFill/>
        </p:spPr>
        <p:txBody>
          <a:bodyPr wrap="square" rtlCol="0">
            <a:spAutoFit/>
          </a:bodyPr>
          <a:lstStyle/>
          <a:p>
            <a:r>
              <a:rPr lang="en-US" dirty="0" smtClean="0"/>
              <a:t>.</a:t>
            </a:r>
            <a:r>
              <a:rPr lang="en-US" dirty="0"/>
              <a:t> </a:t>
            </a:r>
            <a:r>
              <a:rPr lang="en-US" dirty="0" smtClean="0"/>
              <a:t>. . </a:t>
            </a:r>
            <a:r>
              <a:rPr lang="en-US" smtClean="0"/>
              <a:t>. </a:t>
            </a:r>
            <a:endParaRPr lang="en-US" dirty="0" smtClean="0"/>
          </a:p>
        </p:txBody>
      </p:sp>
      <p:sp>
        <p:nvSpPr>
          <p:cNvPr id="11" name="TextBox 10"/>
          <p:cNvSpPr txBox="1"/>
          <p:nvPr/>
        </p:nvSpPr>
        <p:spPr>
          <a:xfrm>
            <a:off x="10332247" y="1834974"/>
            <a:ext cx="1042988" cy="369332"/>
          </a:xfrm>
          <a:prstGeom prst="rect">
            <a:avLst/>
          </a:prstGeom>
          <a:noFill/>
        </p:spPr>
        <p:txBody>
          <a:bodyPr wrap="square" rtlCol="0">
            <a:spAutoFit/>
          </a:bodyPr>
          <a:lstStyle/>
          <a:p>
            <a:r>
              <a:rPr lang="en-US" dirty="0" smtClean="0"/>
              <a:t>.</a:t>
            </a:r>
            <a:r>
              <a:rPr lang="en-US" dirty="0"/>
              <a:t> </a:t>
            </a:r>
            <a:r>
              <a:rPr lang="en-US" dirty="0" smtClean="0"/>
              <a:t>. . </a:t>
            </a:r>
            <a:r>
              <a:rPr lang="en-US" smtClean="0"/>
              <a:t>. </a:t>
            </a:r>
            <a:endParaRPr lang="en-US" dirty="0" smtClean="0"/>
          </a:p>
        </p:txBody>
      </p:sp>
      <p:pic>
        <p:nvPicPr>
          <p:cNvPr id="12" name="Picture 11"/>
          <p:cNvPicPr>
            <a:picLocks noChangeAspect="1"/>
          </p:cNvPicPr>
          <p:nvPr/>
        </p:nvPicPr>
        <p:blipFill rotWithShape="1">
          <a:blip r:embed="rId2"/>
          <a:srcRect l="5217" t="30632" r="2486" b="22660"/>
          <a:stretch/>
        </p:blipFill>
        <p:spPr>
          <a:xfrm>
            <a:off x="2204674" y="1073550"/>
            <a:ext cx="7392112" cy="1829482"/>
          </a:xfrm>
          <a:prstGeom prst="rect">
            <a:avLst/>
          </a:prstGeom>
        </p:spPr>
      </p:pic>
      <p:sp>
        <p:nvSpPr>
          <p:cNvPr id="13" name="Up Arrow 12"/>
          <p:cNvSpPr/>
          <p:nvPr/>
        </p:nvSpPr>
        <p:spPr>
          <a:xfrm>
            <a:off x="5741201" y="3149600"/>
            <a:ext cx="928688" cy="80826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4" name="TextBox 13"/>
          <p:cNvSpPr txBox="1"/>
          <p:nvPr/>
        </p:nvSpPr>
        <p:spPr>
          <a:xfrm>
            <a:off x="5602706" y="3957350"/>
            <a:ext cx="1217193" cy="369332"/>
          </a:xfrm>
          <a:prstGeom prst="rect">
            <a:avLst/>
          </a:prstGeom>
          <a:noFill/>
        </p:spPr>
        <p:txBody>
          <a:bodyPr wrap="none" rtlCol="0">
            <a:spAutoFit/>
          </a:bodyPr>
          <a:lstStyle/>
          <a:p>
            <a:r>
              <a:rPr lang="en-US" smtClean="0"/>
              <a:t>Infomation</a:t>
            </a:r>
            <a:endParaRPr lang="en-US" dirty="0"/>
          </a:p>
        </p:txBody>
      </p:sp>
    </p:spTree>
    <p:extLst>
      <p:ext uri="{BB962C8B-B14F-4D97-AF65-F5344CB8AC3E}">
        <p14:creationId xmlns:p14="http://schemas.microsoft.com/office/powerpoint/2010/main" val="628184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4005"/>
            <a:ext cx="10972800" cy="1143000"/>
          </a:xfrm>
        </p:spPr>
        <p:txBody>
          <a:bodyPr/>
          <a:lstStyle/>
          <a:p>
            <a:r>
              <a:rPr lang="en-US" dirty="0" smtClean="0"/>
              <a:t>Example of a Knowledge Discovery Process</a:t>
            </a:r>
            <a:endParaRPr lang="bg-BG" dirty="0"/>
          </a:p>
        </p:txBody>
      </p:sp>
      <p:sp>
        <p:nvSpPr>
          <p:cNvPr id="4" name="Rectangle 3"/>
          <p:cNvSpPr/>
          <p:nvPr/>
        </p:nvSpPr>
        <p:spPr>
          <a:xfrm>
            <a:off x="937245" y="1301378"/>
            <a:ext cx="10492755" cy="1292662"/>
          </a:xfrm>
          <a:prstGeom prst="rect">
            <a:avLst/>
          </a:prstGeom>
        </p:spPr>
        <p:txBody>
          <a:bodyPr wrap="square">
            <a:spAutoFit/>
          </a:bodyPr>
          <a:lstStyle/>
          <a:p>
            <a:r>
              <a:rPr lang="en-US" dirty="0" smtClean="0"/>
              <a:t>Write down</a:t>
            </a:r>
            <a:r>
              <a:rPr lang="en-US" sz="1600" b="1" dirty="0" smtClean="0"/>
              <a:t> </a:t>
            </a:r>
            <a:r>
              <a:rPr lang="en-US" sz="2400" b="1" dirty="0" err="1" smtClean="0"/>
              <a:t>Honorificabilitudinitatibus</a:t>
            </a:r>
            <a:r>
              <a:rPr lang="en-US" dirty="0" smtClean="0"/>
              <a:t>. It can </a:t>
            </a:r>
            <a:r>
              <a:rPr lang="en-US" dirty="0"/>
              <a:t>be translated as </a:t>
            </a:r>
            <a:r>
              <a:rPr lang="en-US" dirty="0" smtClean="0"/>
              <a:t>“the </a:t>
            </a:r>
            <a:r>
              <a:rPr lang="en-US" dirty="0"/>
              <a:t>state of being able to achieve </a:t>
            </a:r>
            <a:r>
              <a:rPr lang="en-US" dirty="0" err="1" smtClean="0"/>
              <a:t>honours</a:t>
            </a:r>
            <a:r>
              <a:rPr lang="en-US" dirty="0" smtClean="0"/>
              <a:t>”. </a:t>
            </a:r>
            <a:r>
              <a:rPr lang="en-US" dirty="0"/>
              <a:t>It is mentioned by the character </a:t>
            </a:r>
            <a:r>
              <a:rPr lang="en-US" dirty="0" err="1"/>
              <a:t>Costard</a:t>
            </a:r>
            <a:r>
              <a:rPr lang="en-US" dirty="0"/>
              <a:t> in Act V, Scene I of William Shakespeare's Love's </a:t>
            </a:r>
            <a:r>
              <a:rPr lang="en-US" dirty="0" err="1"/>
              <a:t>Labour's</a:t>
            </a:r>
            <a:r>
              <a:rPr lang="en-US" dirty="0"/>
              <a:t> Lost</a:t>
            </a:r>
            <a:r>
              <a:rPr lang="en-US" dirty="0" smtClean="0"/>
              <a:t>.</a:t>
            </a:r>
            <a:r>
              <a:rPr lang="en-US" dirty="0"/>
              <a:t> It is also the longest </a:t>
            </a:r>
            <a:r>
              <a:rPr lang="en-US" dirty="0" smtClean="0"/>
              <a:t>word </a:t>
            </a:r>
            <a:r>
              <a:rPr lang="en-US" b="1" dirty="0" smtClean="0"/>
              <a:t>(27 chars</a:t>
            </a:r>
            <a:r>
              <a:rPr lang="en-US" dirty="0" smtClean="0"/>
              <a:t>) </a:t>
            </a:r>
            <a:r>
              <a:rPr lang="en-US" dirty="0"/>
              <a:t>in the English language featuring only alternating consonants and vowels.</a:t>
            </a:r>
            <a:endParaRPr lang="bg-BG" dirty="0"/>
          </a:p>
        </p:txBody>
      </p:sp>
      <p:sp>
        <p:nvSpPr>
          <p:cNvPr id="34" name="Rectangle 33"/>
          <p:cNvSpPr/>
          <p:nvPr/>
        </p:nvSpPr>
        <p:spPr>
          <a:xfrm>
            <a:off x="745478" y="3260599"/>
            <a:ext cx="418704" cy="646331"/>
          </a:xfrm>
          <a:prstGeom prst="rect">
            <a:avLst/>
          </a:prstGeom>
        </p:spPr>
        <p:txBody>
          <a:bodyPr wrap="none">
            <a:spAutoFit/>
          </a:bodyPr>
          <a:lstStyle/>
          <a:p>
            <a:r>
              <a:rPr lang="en-US" sz="3600" b="1" dirty="0" smtClean="0"/>
              <a:t>1</a:t>
            </a:r>
            <a:endParaRPr lang="bg-BG" sz="3600" dirty="0"/>
          </a:p>
        </p:txBody>
      </p:sp>
      <p:sp>
        <p:nvSpPr>
          <p:cNvPr id="35" name="Rectangle 34"/>
          <p:cNvSpPr/>
          <p:nvPr/>
        </p:nvSpPr>
        <p:spPr>
          <a:xfrm>
            <a:off x="1107727" y="3260599"/>
            <a:ext cx="418704" cy="646331"/>
          </a:xfrm>
          <a:prstGeom prst="rect">
            <a:avLst/>
          </a:prstGeom>
        </p:spPr>
        <p:txBody>
          <a:bodyPr wrap="none">
            <a:spAutoFit/>
          </a:bodyPr>
          <a:lstStyle/>
          <a:p>
            <a:r>
              <a:rPr lang="en-US" sz="3600" b="1" dirty="0" smtClean="0"/>
              <a:t>1</a:t>
            </a:r>
            <a:endParaRPr lang="bg-BG" sz="3600" dirty="0"/>
          </a:p>
        </p:txBody>
      </p:sp>
      <p:sp>
        <p:nvSpPr>
          <p:cNvPr id="36" name="Rectangle 35"/>
          <p:cNvSpPr/>
          <p:nvPr/>
        </p:nvSpPr>
        <p:spPr>
          <a:xfrm>
            <a:off x="1469976" y="3260599"/>
            <a:ext cx="418704" cy="646331"/>
          </a:xfrm>
          <a:prstGeom prst="rect">
            <a:avLst/>
          </a:prstGeom>
        </p:spPr>
        <p:txBody>
          <a:bodyPr wrap="none">
            <a:spAutoFit/>
          </a:bodyPr>
          <a:lstStyle/>
          <a:p>
            <a:r>
              <a:rPr lang="en-US" sz="3600" b="1" dirty="0" smtClean="0"/>
              <a:t>1</a:t>
            </a:r>
            <a:endParaRPr lang="bg-BG" sz="3600" dirty="0"/>
          </a:p>
        </p:txBody>
      </p:sp>
      <p:sp>
        <p:nvSpPr>
          <p:cNvPr id="37" name="Rectangle 36"/>
          <p:cNvSpPr/>
          <p:nvPr/>
        </p:nvSpPr>
        <p:spPr>
          <a:xfrm>
            <a:off x="3281221" y="3260599"/>
            <a:ext cx="418704" cy="646331"/>
          </a:xfrm>
          <a:prstGeom prst="rect">
            <a:avLst/>
          </a:prstGeom>
        </p:spPr>
        <p:txBody>
          <a:bodyPr wrap="none">
            <a:spAutoFit/>
          </a:bodyPr>
          <a:lstStyle/>
          <a:p>
            <a:r>
              <a:rPr lang="en-US" sz="3600" b="1" dirty="0"/>
              <a:t>1</a:t>
            </a:r>
            <a:endParaRPr lang="bg-BG" sz="3600" dirty="0"/>
          </a:p>
        </p:txBody>
      </p:sp>
      <p:sp>
        <p:nvSpPr>
          <p:cNvPr id="38" name="Rectangle 37"/>
          <p:cNvSpPr/>
          <p:nvPr/>
        </p:nvSpPr>
        <p:spPr>
          <a:xfrm>
            <a:off x="2194474" y="3260599"/>
            <a:ext cx="418704" cy="646331"/>
          </a:xfrm>
          <a:prstGeom prst="rect">
            <a:avLst/>
          </a:prstGeom>
        </p:spPr>
        <p:txBody>
          <a:bodyPr wrap="none">
            <a:spAutoFit/>
          </a:bodyPr>
          <a:lstStyle/>
          <a:p>
            <a:r>
              <a:rPr lang="en-US" sz="3600" b="1" dirty="0"/>
              <a:t>1</a:t>
            </a:r>
            <a:endParaRPr lang="bg-BG" sz="3600" dirty="0"/>
          </a:p>
        </p:txBody>
      </p:sp>
      <p:sp>
        <p:nvSpPr>
          <p:cNvPr id="39" name="Rectangle 38"/>
          <p:cNvSpPr/>
          <p:nvPr/>
        </p:nvSpPr>
        <p:spPr>
          <a:xfrm>
            <a:off x="1832225" y="3260599"/>
            <a:ext cx="418704" cy="646331"/>
          </a:xfrm>
          <a:prstGeom prst="rect">
            <a:avLst/>
          </a:prstGeom>
        </p:spPr>
        <p:txBody>
          <a:bodyPr wrap="none">
            <a:spAutoFit/>
          </a:bodyPr>
          <a:lstStyle/>
          <a:p>
            <a:r>
              <a:rPr lang="en-US" sz="3600" b="1" dirty="0" smtClean="0"/>
              <a:t>1</a:t>
            </a:r>
            <a:endParaRPr lang="bg-BG" sz="3600" dirty="0"/>
          </a:p>
        </p:txBody>
      </p:sp>
      <p:sp>
        <p:nvSpPr>
          <p:cNvPr id="40" name="Rectangle 39"/>
          <p:cNvSpPr/>
          <p:nvPr/>
        </p:nvSpPr>
        <p:spPr>
          <a:xfrm>
            <a:off x="2556723" y="3260599"/>
            <a:ext cx="418704" cy="646331"/>
          </a:xfrm>
          <a:prstGeom prst="rect">
            <a:avLst/>
          </a:prstGeom>
        </p:spPr>
        <p:txBody>
          <a:bodyPr wrap="none">
            <a:spAutoFit/>
          </a:bodyPr>
          <a:lstStyle/>
          <a:p>
            <a:r>
              <a:rPr lang="en-US" sz="3600" b="1" smtClean="0"/>
              <a:t>0</a:t>
            </a:r>
            <a:endParaRPr lang="bg-BG" sz="3600" dirty="0"/>
          </a:p>
        </p:txBody>
      </p:sp>
      <p:sp>
        <p:nvSpPr>
          <p:cNvPr id="41" name="Rectangle 40"/>
          <p:cNvSpPr/>
          <p:nvPr/>
        </p:nvSpPr>
        <p:spPr>
          <a:xfrm>
            <a:off x="2918972" y="3260599"/>
            <a:ext cx="418704" cy="646331"/>
          </a:xfrm>
          <a:prstGeom prst="rect">
            <a:avLst/>
          </a:prstGeom>
        </p:spPr>
        <p:txBody>
          <a:bodyPr wrap="none">
            <a:spAutoFit/>
          </a:bodyPr>
          <a:lstStyle/>
          <a:p>
            <a:r>
              <a:rPr lang="en-US" sz="3600" b="1" dirty="0"/>
              <a:t>1</a:t>
            </a:r>
            <a:endParaRPr lang="bg-BG" sz="3600" dirty="0"/>
          </a:p>
        </p:txBody>
      </p:sp>
      <p:sp>
        <p:nvSpPr>
          <p:cNvPr id="42" name="Rectangle 41"/>
          <p:cNvSpPr/>
          <p:nvPr/>
        </p:nvSpPr>
        <p:spPr>
          <a:xfrm>
            <a:off x="3643470" y="3260599"/>
            <a:ext cx="418704" cy="646331"/>
          </a:xfrm>
          <a:prstGeom prst="rect">
            <a:avLst/>
          </a:prstGeom>
        </p:spPr>
        <p:txBody>
          <a:bodyPr wrap="none">
            <a:spAutoFit/>
          </a:bodyPr>
          <a:lstStyle/>
          <a:p>
            <a:r>
              <a:rPr lang="en-US" sz="3600" b="1" dirty="0" smtClean="0"/>
              <a:t>1</a:t>
            </a:r>
            <a:endParaRPr lang="bg-BG" sz="3600" dirty="0"/>
          </a:p>
        </p:txBody>
      </p:sp>
      <p:sp>
        <p:nvSpPr>
          <p:cNvPr id="43" name="Rectangle 42"/>
          <p:cNvSpPr/>
          <p:nvPr/>
        </p:nvSpPr>
        <p:spPr>
          <a:xfrm>
            <a:off x="7265960" y="3260599"/>
            <a:ext cx="418704" cy="646331"/>
          </a:xfrm>
          <a:prstGeom prst="rect">
            <a:avLst/>
          </a:prstGeom>
        </p:spPr>
        <p:txBody>
          <a:bodyPr wrap="none">
            <a:spAutoFit/>
          </a:bodyPr>
          <a:lstStyle/>
          <a:p>
            <a:r>
              <a:rPr lang="en-US" sz="3600" b="1" dirty="0" smtClean="0"/>
              <a:t>0</a:t>
            </a:r>
            <a:endParaRPr lang="bg-BG" sz="3600" dirty="0"/>
          </a:p>
        </p:txBody>
      </p:sp>
      <p:sp>
        <p:nvSpPr>
          <p:cNvPr id="44" name="Rectangle 43"/>
          <p:cNvSpPr/>
          <p:nvPr/>
        </p:nvSpPr>
        <p:spPr>
          <a:xfrm>
            <a:off x="4367968" y="3260599"/>
            <a:ext cx="418704" cy="646331"/>
          </a:xfrm>
          <a:prstGeom prst="rect">
            <a:avLst/>
          </a:prstGeom>
        </p:spPr>
        <p:txBody>
          <a:bodyPr wrap="none">
            <a:spAutoFit/>
          </a:bodyPr>
          <a:lstStyle/>
          <a:p>
            <a:r>
              <a:rPr lang="en-US" sz="3600" b="1" dirty="0" smtClean="0"/>
              <a:t>1</a:t>
            </a:r>
            <a:endParaRPr lang="bg-BG" sz="3600" dirty="0"/>
          </a:p>
        </p:txBody>
      </p:sp>
      <p:sp>
        <p:nvSpPr>
          <p:cNvPr id="45" name="Rectangle 44"/>
          <p:cNvSpPr/>
          <p:nvPr/>
        </p:nvSpPr>
        <p:spPr>
          <a:xfrm>
            <a:off x="4730217" y="3260599"/>
            <a:ext cx="418704" cy="646331"/>
          </a:xfrm>
          <a:prstGeom prst="rect">
            <a:avLst/>
          </a:prstGeom>
        </p:spPr>
        <p:txBody>
          <a:bodyPr wrap="none">
            <a:spAutoFit/>
          </a:bodyPr>
          <a:lstStyle/>
          <a:p>
            <a:r>
              <a:rPr lang="en-US" sz="3600" b="1" dirty="0" smtClean="0"/>
              <a:t>1</a:t>
            </a:r>
            <a:endParaRPr lang="bg-BG" sz="3600" dirty="0"/>
          </a:p>
        </p:txBody>
      </p:sp>
      <p:sp>
        <p:nvSpPr>
          <p:cNvPr id="46" name="Rectangle 45"/>
          <p:cNvSpPr/>
          <p:nvPr/>
        </p:nvSpPr>
        <p:spPr>
          <a:xfrm>
            <a:off x="5092466" y="3260599"/>
            <a:ext cx="418704" cy="646331"/>
          </a:xfrm>
          <a:prstGeom prst="rect">
            <a:avLst/>
          </a:prstGeom>
        </p:spPr>
        <p:txBody>
          <a:bodyPr wrap="none">
            <a:spAutoFit/>
          </a:bodyPr>
          <a:lstStyle/>
          <a:p>
            <a:r>
              <a:rPr lang="en-US" sz="3600" b="1" dirty="0" smtClean="0"/>
              <a:t>0</a:t>
            </a:r>
            <a:endParaRPr lang="bg-BG" sz="3600" dirty="0"/>
          </a:p>
        </p:txBody>
      </p:sp>
      <p:sp>
        <p:nvSpPr>
          <p:cNvPr id="47" name="Rectangle 46"/>
          <p:cNvSpPr/>
          <p:nvPr/>
        </p:nvSpPr>
        <p:spPr>
          <a:xfrm>
            <a:off x="5454715" y="3260599"/>
            <a:ext cx="418704" cy="646331"/>
          </a:xfrm>
          <a:prstGeom prst="rect">
            <a:avLst/>
          </a:prstGeom>
        </p:spPr>
        <p:txBody>
          <a:bodyPr wrap="none">
            <a:spAutoFit/>
          </a:bodyPr>
          <a:lstStyle/>
          <a:p>
            <a:r>
              <a:rPr lang="en-US" sz="3600" b="1" dirty="0" smtClean="0"/>
              <a:t>0</a:t>
            </a:r>
            <a:endParaRPr lang="bg-BG" sz="3600" dirty="0"/>
          </a:p>
        </p:txBody>
      </p:sp>
      <p:sp>
        <p:nvSpPr>
          <p:cNvPr id="48" name="Rectangle 47"/>
          <p:cNvSpPr/>
          <p:nvPr/>
        </p:nvSpPr>
        <p:spPr>
          <a:xfrm>
            <a:off x="5816964" y="3260599"/>
            <a:ext cx="418704" cy="646331"/>
          </a:xfrm>
          <a:prstGeom prst="rect">
            <a:avLst/>
          </a:prstGeom>
        </p:spPr>
        <p:txBody>
          <a:bodyPr wrap="none">
            <a:spAutoFit/>
          </a:bodyPr>
          <a:lstStyle/>
          <a:p>
            <a:r>
              <a:rPr lang="en-US" sz="3600" b="1" smtClean="0"/>
              <a:t>1</a:t>
            </a:r>
            <a:endParaRPr lang="bg-BG" sz="3600" dirty="0"/>
          </a:p>
        </p:txBody>
      </p:sp>
      <p:sp>
        <p:nvSpPr>
          <p:cNvPr id="49" name="Rectangle 48"/>
          <p:cNvSpPr/>
          <p:nvPr/>
        </p:nvSpPr>
        <p:spPr>
          <a:xfrm>
            <a:off x="6179213" y="3260599"/>
            <a:ext cx="418704" cy="646331"/>
          </a:xfrm>
          <a:prstGeom prst="rect">
            <a:avLst/>
          </a:prstGeom>
        </p:spPr>
        <p:txBody>
          <a:bodyPr wrap="none">
            <a:spAutoFit/>
          </a:bodyPr>
          <a:lstStyle/>
          <a:p>
            <a:r>
              <a:rPr lang="en-US" sz="3600" b="1" dirty="0"/>
              <a:t>0</a:t>
            </a:r>
            <a:endParaRPr lang="bg-BG" sz="3600" dirty="0"/>
          </a:p>
        </p:txBody>
      </p:sp>
      <p:sp>
        <p:nvSpPr>
          <p:cNvPr id="50" name="Rectangle 49"/>
          <p:cNvSpPr/>
          <p:nvPr/>
        </p:nvSpPr>
        <p:spPr>
          <a:xfrm>
            <a:off x="6541462" y="3260599"/>
            <a:ext cx="418704" cy="646331"/>
          </a:xfrm>
          <a:prstGeom prst="rect">
            <a:avLst/>
          </a:prstGeom>
        </p:spPr>
        <p:txBody>
          <a:bodyPr wrap="none">
            <a:spAutoFit/>
          </a:bodyPr>
          <a:lstStyle/>
          <a:p>
            <a:r>
              <a:rPr lang="en-US" sz="3600" b="1" dirty="0" smtClean="0"/>
              <a:t>0</a:t>
            </a:r>
            <a:endParaRPr lang="bg-BG" sz="3600" dirty="0"/>
          </a:p>
        </p:txBody>
      </p:sp>
      <p:sp>
        <p:nvSpPr>
          <p:cNvPr id="51" name="Rectangle 50"/>
          <p:cNvSpPr/>
          <p:nvPr/>
        </p:nvSpPr>
        <p:spPr>
          <a:xfrm>
            <a:off x="6903711" y="3260599"/>
            <a:ext cx="418704" cy="646331"/>
          </a:xfrm>
          <a:prstGeom prst="rect">
            <a:avLst/>
          </a:prstGeom>
        </p:spPr>
        <p:txBody>
          <a:bodyPr wrap="none">
            <a:spAutoFit/>
          </a:bodyPr>
          <a:lstStyle/>
          <a:p>
            <a:r>
              <a:rPr lang="en-US" sz="3600" b="1" dirty="0" smtClean="0"/>
              <a:t>1</a:t>
            </a:r>
            <a:endParaRPr lang="bg-BG" sz="3600" dirty="0"/>
          </a:p>
        </p:txBody>
      </p:sp>
      <p:sp>
        <p:nvSpPr>
          <p:cNvPr id="52" name="Rectangle 51"/>
          <p:cNvSpPr/>
          <p:nvPr/>
        </p:nvSpPr>
        <p:spPr>
          <a:xfrm>
            <a:off x="4005719" y="3260599"/>
            <a:ext cx="418704" cy="646331"/>
          </a:xfrm>
          <a:prstGeom prst="rect">
            <a:avLst/>
          </a:prstGeom>
        </p:spPr>
        <p:txBody>
          <a:bodyPr wrap="none">
            <a:spAutoFit/>
          </a:bodyPr>
          <a:lstStyle/>
          <a:p>
            <a:r>
              <a:rPr lang="en-US" sz="3600" b="1" dirty="0" smtClean="0"/>
              <a:t>1</a:t>
            </a:r>
            <a:endParaRPr lang="bg-BG" sz="3600" dirty="0"/>
          </a:p>
        </p:txBody>
      </p:sp>
      <p:sp>
        <p:nvSpPr>
          <p:cNvPr id="53" name="Rectangle 52"/>
          <p:cNvSpPr/>
          <p:nvPr/>
        </p:nvSpPr>
        <p:spPr>
          <a:xfrm>
            <a:off x="7628209" y="3260599"/>
            <a:ext cx="418704" cy="646331"/>
          </a:xfrm>
          <a:prstGeom prst="rect">
            <a:avLst/>
          </a:prstGeom>
        </p:spPr>
        <p:txBody>
          <a:bodyPr wrap="none">
            <a:spAutoFit/>
          </a:bodyPr>
          <a:lstStyle/>
          <a:p>
            <a:r>
              <a:rPr lang="en-US" sz="3600" b="1" smtClean="0"/>
              <a:t>1</a:t>
            </a:r>
            <a:endParaRPr lang="bg-BG" sz="3600" dirty="0"/>
          </a:p>
        </p:txBody>
      </p:sp>
      <p:sp>
        <p:nvSpPr>
          <p:cNvPr id="54" name="Rectangle 53"/>
          <p:cNvSpPr/>
          <p:nvPr/>
        </p:nvSpPr>
        <p:spPr>
          <a:xfrm>
            <a:off x="7990458" y="3260599"/>
            <a:ext cx="418704" cy="646331"/>
          </a:xfrm>
          <a:prstGeom prst="rect">
            <a:avLst/>
          </a:prstGeom>
        </p:spPr>
        <p:txBody>
          <a:bodyPr wrap="none">
            <a:spAutoFit/>
          </a:bodyPr>
          <a:lstStyle/>
          <a:p>
            <a:r>
              <a:rPr lang="en-US" sz="3600" b="1" dirty="0"/>
              <a:t>0</a:t>
            </a:r>
            <a:endParaRPr lang="bg-BG" sz="3600" dirty="0"/>
          </a:p>
        </p:txBody>
      </p:sp>
      <p:sp>
        <p:nvSpPr>
          <p:cNvPr id="55" name="Rectangle 54"/>
          <p:cNvSpPr/>
          <p:nvPr/>
        </p:nvSpPr>
        <p:spPr>
          <a:xfrm>
            <a:off x="8352707" y="3260599"/>
            <a:ext cx="418704" cy="646331"/>
          </a:xfrm>
          <a:prstGeom prst="rect">
            <a:avLst/>
          </a:prstGeom>
        </p:spPr>
        <p:txBody>
          <a:bodyPr wrap="none">
            <a:spAutoFit/>
          </a:bodyPr>
          <a:lstStyle/>
          <a:p>
            <a:r>
              <a:rPr lang="en-US" sz="3600" b="1"/>
              <a:t>0</a:t>
            </a:r>
            <a:endParaRPr lang="bg-BG" sz="3600" dirty="0"/>
          </a:p>
        </p:txBody>
      </p:sp>
      <p:sp>
        <p:nvSpPr>
          <p:cNvPr id="56" name="Rectangle 55"/>
          <p:cNvSpPr/>
          <p:nvPr/>
        </p:nvSpPr>
        <p:spPr>
          <a:xfrm>
            <a:off x="8714956" y="3260599"/>
            <a:ext cx="418704" cy="646331"/>
          </a:xfrm>
          <a:prstGeom prst="rect">
            <a:avLst/>
          </a:prstGeom>
        </p:spPr>
        <p:txBody>
          <a:bodyPr wrap="none">
            <a:spAutoFit/>
          </a:bodyPr>
          <a:lstStyle/>
          <a:p>
            <a:r>
              <a:rPr lang="en-US" sz="3600" b="1" dirty="0"/>
              <a:t>0</a:t>
            </a:r>
            <a:endParaRPr lang="bg-BG" sz="3600" dirty="0"/>
          </a:p>
        </p:txBody>
      </p:sp>
      <p:sp>
        <p:nvSpPr>
          <p:cNvPr id="57" name="Rectangle 56"/>
          <p:cNvSpPr/>
          <p:nvPr/>
        </p:nvSpPr>
        <p:spPr>
          <a:xfrm>
            <a:off x="9077205" y="3260599"/>
            <a:ext cx="418704" cy="646331"/>
          </a:xfrm>
          <a:prstGeom prst="rect">
            <a:avLst/>
          </a:prstGeom>
        </p:spPr>
        <p:txBody>
          <a:bodyPr wrap="none">
            <a:spAutoFit/>
          </a:bodyPr>
          <a:lstStyle/>
          <a:p>
            <a:r>
              <a:rPr lang="en-US" sz="3600" b="1" smtClean="0"/>
              <a:t>1</a:t>
            </a:r>
            <a:endParaRPr lang="bg-BG" sz="3600" dirty="0"/>
          </a:p>
        </p:txBody>
      </p:sp>
      <p:sp>
        <p:nvSpPr>
          <p:cNvPr id="58" name="Rectangle 57"/>
          <p:cNvSpPr/>
          <p:nvPr/>
        </p:nvSpPr>
        <p:spPr>
          <a:xfrm>
            <a:off x="9439454" y="3260599"/>
            <a:ext cx="418704" cy="646331"/>
          </a:xfrm>
          <a:prstGeom prst="rect">
            <a:avLst/>
          </a:prstGeom>
        </p:spPr>
        <p:txBody>
          <a:bodyPr wrap="none">
            <a:spAutoFit/>
          </a:bodyPr>
          <a:lstStyle/>
          <a:p>
            <a:r>
              <a:rPr lang="en-US" sz="3600" b="1" smtClean="0"/>
              <a:t>1</a:t>
            </a:r>
            <a:endParaRPr lang="bg-BG" sz="3600" dirty="0"/>
          </a:p>
        </p:txBody>
      </p:sp>
      <p:sp>
        <p:nvSpPr>
          <p:cNvPr id="59" name="Rectangle 58"/>
          <p:cNvSpPr/>
          <p:nvPr/>
        </p:nvSpPr>
        <p:spPr>
          <a:xfrm>
            <a:off x="9801703" y="3260599"/>
            <a:ext cx="418704" cy="646331"/>
          </a:xfrm>
          <a:prstGeom prst="rect">
            <a:avLst/>
          </a:prstGeom>
        </p:spPr>
        <p:txBody>
          <a:bodyPr wrap="none">
            <a:spAutoFit/>
          </a:bodyPr>
          <a:lstStyle/>
          <a:p>
            <a:r>
              <a:rPr lang="en-US" sz="3600" b="1" smtClean="0"/>
              <a:t>1</a:t>
            </a:r>
            <a:endParaRPr lang="bg-BG" sz="3600" dirty="0"/>
          </a:p>
        </p:txBody>
      </p:sp>
      <p:sp>
        <p:nvSpPr>
          <p:cNvPr id="60" name="Rectangle 59"/>
          <p:cNvSpPr/>
          <p:nvPr/>
        </p:nvSpPr>
        <p:spPr>
          <a:xfrm>
            <a:off x="10163941" y="3260599"/>
            <a:ext cx="418704" cy="646331"/>
          </a:xfrm>
          <a:prstGeom prst="rect">
            <a:avLst/>
          </a:prstGeom>
        </p:spPr>
        <p:txBody>
          <a:bodyPr wrap="none">
            <a:spAutoFit/>
          </a:bodyPr>
          <a:lstStyle/>
          <a:p>
            <a:r>
              <a:rPr lang="en-US" sz="3600" b="1" smtClean="0"/>
              <a:t>1</a:t>
            </a:r>
            <a:endParaRPr lang="bg-BG" sz="3600" dirty="0"/>
          </a:p>
        </p:txBody>
      </p:sp>
      <p:sp>
        <p:nvSpPr>
          <p:cNvPr id="61" name="Rectangle 60"/>
          <p:cNvSpPr/>
          <p:nvPr/>
        </p:nvSpPr>
        <p:spPr>
          <a:xfrm>
            <a:off x="727190" y="2705863"/>
            <a:ext cx="476412" cy="646331"/>
          </a:xfrm>
          <a:prstGeom prst="rect">
            <a:avLst/>
          </a:prstGeom>
        </p:spPr>
        <p:txBody>
          <a:bodyPr wrap="none">
            <a:spAutoFit/>
          </a:bodyPr>
          <a:lstStyle/>
          <a:p>
            <a:r>
              <a:rPr lang="en-US" sz="3600" b="1" dirty="0"/>
              <a:t>H</a:t>
            </a:r>
            <a:endParaRPr lang="bg-BG" sz="3600" dirty="0"/>
          </a:p>
        </p:txBody>
      </p:sp>
      <p:sp>
        <p:nvSpPr>
          <p:cNvPr id="62" name="Rectangle 61"/>
          <p:cNvSpPr/>
          <p:nvPr/>
        </p:nvSpPr>
        <p:spPr>
          <a:xfrm>
            <a:off x="1089439" y="2705863"/>
            <a:ext cx="433132" cy="646331"/>
          </a:xfrm>
          <a:prstGeom prst="rect">
            <a:avLst/>
          </a:prstGeom>
        </p:spPr>
        <p:txBody>
          <a:bodyPr wrap="none">
            <a:spAutoFit/>
          </a:bodyPr>
          <a:lstStyle/>
          <a:p>
            <a:r>
              <a:rPr lang="en-US" sz="3600" b="1" dirty="0"/>
              <a:t>o</a:t>
            </a:r>
            <a:endParaRPr lang="bg-BG" sz="3600" dirty="0"/>
          </a:p>
        </p:txBody>
      </p:sp>
      <p:sp>
        <p:nvSpPr>
          <p:cNvPr id="63" name="Rectangle 62"/>
          <p:cNvSpPr/>
          <p:nvPr/>
        </p:nvSpPr>
        <p:spPr>
          <a:xfrm>
            <a:off x="1451688" y="2705863"/>
            <a:ext cx="433132" cy="646331"/>
          </a:xfrm>
          <a:prstGeom prst="rect">
            <a:avLst/>
          </a:prstGeom>
        </p:spPr>
        <p:txBody>
          <a:bodyPr wrap="none">
            <a:spAutoFit/>
          </a:bodyPr>
          <a:lstStyle/>
          <a:p>
            <a:r>
              <a:rPr lang="en-US" sz="3600" b="1" dirty="0"/>
              <a:t>n</a:t>
            </a:r>
            <a:endParaRPr lang="bg-BG" sz="3600" dirty="0"/>
          </a:p>
        </p:txBody>
      </p:sp>
      <p:sp>
        <p:nvSpPr>
          <p:cNvPr id="64" name="Rectangle 63"/>
          <p:cNvSpPr/>
          <p:nvPr/>
        </p:nvSpPr>
        <p:spPr>
          <a:xfrm>
            <a:off x="3336085" y="2705863"/>
            <a:ext cx="298480" cy="646331"/>
          </a:xfrm>
          <a:prstGeom prst="rect">
            <a:avLst/>
          </a:prstGeom>
        </p:spPr>
        <p:txBody>
          <a:bodyPr wrap="none">
            <a:spAutoFit/>
          </a:bodyPr>
          <a:lstStyle/>
          <a:p>
            <a:r>
              <a:rPr lang="en-US" sz="3600" b="1" dirty="0" err="1"/>
              <a:t>i</a:t>
            </a:r>
            <a:endParaRPr lang="bg-BG" sz="3600" dirty="0"/>
          </a:p>
        </p:txBody>
      </p:sp>
      <p:sp>
        <p:nvSpPr>
          <p:cNvPr id="65" name="Rectangle 64"/>
          <p:cNvSpPr/>
          <p:nvPr/>
        </p:nvSpPr>
        <p:spPr>
          <a:xfrm>
            <a:off x="2237146" y="2705863"/>
            <a:ext cx="348172" cy="646331"/>
          </a:xfrm>
          <a:prstGeom prst="rect">
            <a:avLst/>
          </a:prstGeom>
        </p:spPr>
        <p:txBody>
          <a:bodyPr wrap="none">
            <a:spAutoFit/>
          </a:bodyPr>
          <a:lstStyle/>
          <a:p>
            <a:r>
              <a:rPr lang="en-US" sz="3600" b="1" dirty="0"/>
              <a:t>r</a:t>
            </a:r>
            <a:endParaRPr lang="bg-BG" sz="3600" dirty="0"/>
          </a:p>
        </p:txBody>
      </p:sp>
      <p:sp>
        <p:nvSpPr>
          <p:cNvPr id="66" name="Rectangle 65"/>
          <p:cNvSpPr/>
          <p:nvPr/>
        </p:nvSpPr>
        <p:spPr>
          <a:xfrm>
            <a:off x="1826129" y="2705863"/>
            <a:ext cx="433132" cy="646331"/>
          </a:xfrm>
          <a:prstGeom prst="rect">
            <a:avLst/>
          </a:prstGeom>
        </p:spPr>
        <p:txBody>
          <a:bodyPr wrap="none">
            <a:spAutoFit/>
          </a:bodyPr>
          <a:lstStyle/>
          <a:p>
            <a:r>
              <a:rPr lang="en-US" sz="3600" b="1" dirty="0"/>
              <a:t>o</a:t>
            </a:r>
            <a:endParaRPr lang="bg-BG" sz="3600" dirty="0"/>
          </a:p>
        </p:txBody>
      </p:sp>
      <p:sp>
        <p:nvSpPr>
          <p:cNvPr id="67" name="Rectangle 66"/>
          <p:cNvSpPr/>
          <p:nvPr/>
        </p:nvSpPr>
        <p:spPr>
          <a:xfrm>
            <a:off x="2611587" y="2705863"/>
            <a:ext cx="298480" cy="646331"/>
          </a:xfrm>
          <a:prstGeom prst="rect">
            <a:avLst/>
          </a:prstGeom>
        </p:spPr>
        <p:txBody>
          <a:bodyPr wrap="none">
            <a:spAutoFit/>
          </a:bodyPr>
          <a:lstStyle/>
          <a:p>
            <a:r>
              <a:rPr lang="en-US" sz="3600" b="1" dirty="0" err="1"/>
              <a:t>i</a:t>
            </a:r>
            <a:endParaRPr lang="bg-BG" sz="3600" dirty="0"/>
          </a:p>
        </p:txBody>
      </p:sp>
      <p:sp>
        <p:nvSpPr>
          <p:cNvPr id="68" name="Rectangle 67"/>
          <p:cNvSpPr/>
          <p:nvPr/>
        </p:nvSpPr>
        <p:spPr>
          <a:xfrm>
            <a:off x="2961644" y="2705863"/>
            <a:ext cx="330540" cy="646331"/>
          </a:xfrm>
          <a:prstGeom prst="rect">
            <a:avLst/>
          </a:prstGeom>
        </p:spPr>
        <p:txBody>
          <a:bodyPr wrap="none">
            <a:spAutoFit/>
          </a:bodyPr>
          <a:lstStyle/>
          <a:p>
            <a:r>
              <a:rPr lang="en-US" sz="3600" b="1" dirty="0"/>
              <a:t>f</a:t>
            </a:r>
            <a:endParaRPr lang="bg-BG" sz="3600" dirty="0"/>
          </a:p>
        </p:txBody>
      </p:sp>
      <p:sp>
        <p:nvSpPr>
          <p:cNvPr id="69" name="Rectangle 68"/>
          <p:cNvSpPr/>
          <p:nvPr/>
        </p:nvSpPr>
        <p:spPr>
          <a:xfrm>
            <a:off x="3625182" y="2705863"/>
            <a:ext cx="378630" cy="646331"/>
          </a:xfrm>
          <a:prstGeom prst="rect">
            <a:avLst/>
          </a:prstGeom>
        </p:spPr>
        <p:txBody>
          <a:bodyPr wrap="none">
            <a:spAutoFit/>
          </a:bodyPr>
          <a:lstStyle/>
          <a:p>
            <a:r>
              <a:rPr lang="en-US" sz="3600" b="1" dirty="0"/>
              <a:t>c</a:t>
            </a:r>
            <a:endParaRPr lang="bg-BG" sz="3600" dirty="0"/>
          </a:p>
        </p:txBody>
      </p:sp>
      <p:sp>
        <p:nvSpPr>
          <p:cNvPr id="70" name="Rectangle 69"/>
          <p:cNvSpPr/>
          <p:nvPr/>
        </p:nvSpPr>
        <p:spPr>
          <a:xfrm>
            <a:off x="7247672" y="2705863"/>
            <a:ext cx="433132" cy="646331"/>
          </a:xfrm>
          <a:prstGeom prst="rect">
            <a:avLst/>
          </a:prstGeom>
        </p:spPr>
        <p:txBody>
          <a:bodyPr wrap="none">
            <a:spAutoFit/>
          </a:bodyPr>
          <a:lstStyle/>
          <a:p>
            <a:r>
              <a:rPr lang="en-US" sz="3600" b="1" dirty="0"/>
              <a:t>n</a:t>
            </a:r>
            <a:endParaRPr lang="bg-BG" sz="3600" dirty="0"/>
          </a:p>
        </p:txBody>
      </p:sp>
      <p:sp>
        <p:nvSpPr>
          <p:cNvPr id="71" name="Rectangle 70"/>
          <p:cNvSpPr/>
          <p:nvPr/>
        </p:nvSpPr>
        <p:spPr>
          <a:xfrm>
            <a:off x="4349680" y="2705863"/>
            <a:ext cx="433132" cy="646331"/>
          </a:xfrm>
          <a:prstGeom prst="rect">
            <a:avLst/>
          </a:prstGeom>
        </p:spPr>
        <p:txBody>
          <a:bodyPr wrap="none">
            <a:spAutoFit/>
          </a:bodyPr>
          <a:lstStyle/>
          <a:p>
            <a:r>
              <a:rPr lang="en-US" sz="3600" b="1" dirty="0"/>
              <a:t>b</a:t>
            </a:r>
            <a:endParaRPr lang="bg-BG" sz="3600" dirty="0"/>
          </a:p>
        </p:txBody>
      </p:sp>
      <p:sp>
        <p:nvSpPr>
          <p:cNvPr id="72" name="Rectangle 71"/>
          <p:cNvSpPr/>
          <p:nvPr/>
        </p:nvSpPr>
        <p:spPr>
          <a:xfrm>
            <a:off x="4760697" y="2705863"/>
            <a:ext cx="298480" cy="646331"/>
          </a:xfrm>
          <a:prstGeom prst="rect">
            <a:avLst/>
          </a:prstGeom>
        </p:spPr>
        <p:txBody>
          <a:bodyPr wrap="none">
            <a:spAutoFit/>
          </a:bodyPr>
          <a:lstStyle/>
          <a:p>
            <a:r>
              <a:rPr lang="en-US" sz="3600" b="1" dirty="0" err="1"/>
              <a:t>i</a:t>
            </a:r>
            <a:endParaRPr lang="bg-BG" sz="3600" dirty="0"/>
          </a:p>
        </p:txBody>
      </p:sp>
      <p:sp>
        <p:nvSpPr>
          <p:cNvPr id="73" name="Rectangle 72"/>
          <p:cNvSpPr/>
          <p:nvPr/>
        </p:nvSpPr>
        <p:spPr>
          <a:xfrm>
            <a:off x="5122946" y="2705863"/>
            <a:ext cx="298480" cy="646331"/>
          </a:xfrm>
          <a:prstGeom prst="rect">
            <a:avLst/>
          </a:prstGeom>
        </p:spPr>
        <p:txBody>
          <a:bodyPr wrap="none">
            <a:spAutoFit/>
          </a:bodyPr>
          <a:lstStyle/>
          <a:p>
            <a:r>
              <a:rPr lang="en-US" sz="3600" b="1" dirty="0"/>
              <a:t>l</a:t>
            </a:r>
            <a:endParaRPr lang="bg-BG" sz="3600" dirty="0"/>
          </a:p>
        </p:txBody>
      </p:sp>
      <p:sp>
        <p:nvSpPr>
          <p:cNvPr id="74" name="Rectangle 73"/>
          <p:cNvSpPr/>
          <p:nvPr/>
        </p:nvSpPr>
        <p:spPr>
          <a:xfrm>
            <a:off x="5485195" y="2705863"/>
            <a:ext cx="298480" cy="646331"/>
          </a:xfrm>
          <a:prstGeom prst="rect">
            <a:avLst/>
          </a:prstGeom>
        </p:spPr>
        <p:txBody>
          <a:bodyPr wrap="none">
            <a:spAutoFit/>
          </a:bodyPr>
          <a:lstStyle/>
          <a:p>
            <a:r>
              <a:rPr lang="en-US" sz="3600" b="1" dirty="0" err="1"/>
              <a:t>i</a:t>
            </a:r>
            <a:endParaRPr lang="bg-BG" sz="3600" dirty="0"/>
          </a:p>
        </p:txBody>
      </p:sp>
      <p:sp>
        <p:nvSpPr>
          <p:cNvPr id="75" name="Rectangle 74"/>
          <p:cNvSpPr/>
          <p:nvPr/>
        </p:nvSpPr>
        <p:spPr>
          <a:xfrm>
            <a:off x="5823060" y="2705863"/>
            <a:ext cx="344966" cy="646331"/>
          </a:xfrm>
          <a:prstGeom prst="rect">
            <a:avLst/>
          </a:prstGeom>
        </p:spPr>
        <p:txBody>
          <a:bodyPr wrap="none">
            <a:spAutoFit/>
          </a:bodyPr>
          <a:lstStyle/>
          <a:p>
            <a:r>
              <a:rPr lang="en-US" sz="3600" b="1" dirty="0"/>
              <a:t>t</a:t>
            </a:r>
            <a:endParaRPr lang="bg-BG" sz="3600" dirty="0"/>
          </a:p>
        </p:txBody>
      </p:sp>
      <p:sp>
        <p:nvSpPr>
          <p:cNvPr id="76" name="Rectangle 75"/>
          <p:cNvSpPr/>
          <p:nvPr/>
        </p:nvSpPr>
        <p:spPr>
          <a:xfrm>
            <a:off x="6160925" y="2705863"/>
            <a:ext cx="433132" cy="646331"/>
          </a:xfrm>
          <a:prstGeom prst="rect">
            <a:avLst/>
          </a:prstGeom>
        </p:spPr>
        <p:txBody>
          <a:bodyPr wrap="none">
            <a:spAutoFit/>
          </a:bodyPr>
          <a:lstStyle/>
          <a:p>
            <a:r>
              <a:rPr lang="en-US" sz="3600" b="1" dirty="0"/>
              <a:t>u</a:t>
            </a:r>
            <a:endParaRPr lang="bg-BG" sz="3600" dirty="0"/>
          </a:p>
        </p:txBody>
      </p:sp>
      <p:sp>
        <p:nvSpPr>
          <p:cNvPr id="77" name="Rectangle 76"/>
          <p:cNvSpPr/>
          <p:nvPr/>
        </p:nvSpPr>
        <p:spPr>
          <a:xfrm>
            <a:off x="6523174" y="2705863"/>
            <a:ext cx="433132" cy="646331"/>
          </a:xfrm>
          <a:prstGeom prst="rect">
            <a:avLst/>
          </a:prstGeom>
        </p:spPr>
        <p:txBody>
          <a:bodyPr wrap="none">
            <a:spAutoFit/>
          </a:bodyPr>
          <a:lstStyle/>
          <a:p>
            <a:r>
              <a:rPr lang="en-US" sz="3600" b="1" dirty="0"/>
              <a:t>d</a:t>
            </a:r>
            <a:endParaRPr lang="bg-BG" sz="3600" dirty="0"/>
          </a:p>
        </p:txBody>
      </p:sp>
      <p:sp>
        <p:nvSpPr>
          <p:cNvPr id="78" name="Rectangle 77"/>
          <p:cNvSpPr/>
          <p:nvPr/>
        </p:nvSpPr>
        <p:spPr>
          <a:xfrm>
            <a:off x="6934191" y="2705863"/>
            <a:ext cx="298480" cy="646331"/>
          </a:xfrm>
          <a:prstGeom prst="rect">
            <a:avLst/>
          </a:prstGeom>
        </p:spPr>
        <p:txBody>
          <a:bodyPr wrap="none">
            <a:spAutoFit/>
          </a:bodyPr>
          <a:lstStyle/>
          <a:p>
            <a:r>
              <a:rPr lang="en-US" sz="3600" b="1" dirty="0" err="1"/>
              <a:t>i</a:t>
            </a:r>
            <a:endParaRPr lang="bg-BG" sz="3600" dirty="0"/>
          </a:p>
        </p:txBody>
      </p:sp>
      <p:sp>
        <p:nvSpPr>
          <p:cNvPr id="79" name="Rectangle 78"/>
          <p:cNvSpPr/>
          <p:nvPr/>
        </p:nvSpPr>
        <p:spPr>
          <a:xfrm>
            <a:off x="3987431" y="2705863"/>
            <a:ext cx="418704" cy="646331"/>
          </a:xfrm>
          <a:prstGeom prst="rect">
            <a:avLst/>
          </a:prstGeom>
        </p:spPr>
        <p:txBody>
          <a:bodyPr wrap="none">
            <a:spAutoFit/>
          </a:bodyPr>
          <a:lstStyle/>
          <a:p>
            <a:r>
              <a:rPr lang="en-US" sz="3600" b="1" dirty="0"/>
              <a:t>a</a:t>
            </a:r>
            <a:endParaRPr lang="bg-BG" sz="3600" dirty="0"/>
          </a:p>
        </p:txBody>
      </p:sp>
      <p:sp>
        <p:nvSpPr>
          <p:cNvPr id="80" name="Rectangle 79"/>
          <p:cNvSpPr/>
          <p:nvPr/>
        </p:nvSpPr>
        <p:spPr>
          <a:xfrm>
            <a:off x="7658689" y="2705863"/>
            <a:ext cx="298480" cy="646331"/>
          </a:xfrm>
          <a:prstGeom prst="rect">
            <a:avLst/>
          </a:prstGeom>
        </p:spPr>
        <p:txBody>
          <a:bodyPr wrap="none">
            <a:spAutoFit/>
          </a:bodyPr>
          <a:lstStyle/>
          <a:p>
            <a:r>
              <a:rPr lang="en-US" sz="3600" b="1" dirty="0" err="1"/>
              <a:t>i</a:t>
            </a:r>
            <a:endParaRPr lang="bg-BG" sz="3600" dirty="0"/>
          </a:p>
        </p:txBody>
      </p:sp>
      <p:sp>
        <p:nvSpPr>
          <p:cNvPr id="81" name="Rectangle 80"/>
          <p:cNvSpPr/>
          <p:nvPr/>
        </p:nvSpPr>
        <p:spPr>
          <a:xfrm>
            <a:off x="7996554" y="2705863"/>
            <a:ext cx="344966" cy="646331"/>
          </a:xfrm>
          <a:prstGeom prst="rect">
            <a:avLst/>
          </a:prstGeom>
        </p:spPr>
        <p:txBody>
          <a:bodyPr wrap="none">
            <a:spAutoFit/>
          </a:bodyPr>
          <a:lstStyle/>
          <a:p>
            <a:r>
              <a:rPr lang="en-US" sz="3600" b="1" dirty="0"/>
              <a:t>t</a:t>
            </a:r>
            <a:endParaRPr lang="bg-BG" sz="3600" dirty="0"/>
          </a:p>
        </p:txBody>
      </p:sp>
      <p:sp>
        <p:nvSpPr>
          <p:cNvPr id="82" name="Rectangle 81"/>
          <p:cNvSpPr/>
          <p:nvPr/>
        </p:nvSpPr>
        <p:spPr>
          <a:xfrm>
            <a:off x="8334419" y="2705863"/>
            <a:ext cx="418704" cy="646331"/>
          </a:xfrm>
          <a:prstGeom prst="rect">
            <a:avLst/>
          </a:prstGeom>
        </p:spPr>
        <p:txBody>
          <a:bodyPr wrap="none">
            <a:spAutoFit/>
          </a:bodyPr>
          <a:lstStyle/>
          <a:p>
            <a:r>
              <a:rPr lang="en-US" sz="3600" b="1" dirty="0"/>
              <a:t>a</a:t>
            </a:r>
            <a:endParaRPr lang="bg-BG" sz="3600" dirty="0"/>
          </a:p>
        </p:txBody>
      </p:sp>
      <p:sp>
        <p:nvSpPr>
          <p:cNvPr id="83" name="Rectangle 82"/>
          <p:cNvSpPr/>
          <p:nvPr/>
        </p:nvSpPr>
        <p:spPr>
          <a:xfrm>
            <a:off x="8721052" y="2705863"/>
            <a:ext cx="344966" cy="646331"/>
          </a:xfrm>
          <a:prstGeom prst="rect">
            <a:avLst/>
          </a:prstGeom>
        </p:spPr>
        <p:txBody>
          <a:bodyPr wrap="none">
            <a:spAutoFit/>
          </a:bodyPr>
          <a:lstStyle/>
          <a:p>
            <a:r>
              <a:rPr lang="en-US" sz="3600" b="1" dirty="0"/>
              <a:t>t</a:t>
            </a:r>
            <a:endParaRPr lang="bg-BG" sz="3600" dirty="0"/>
          </a:p>
        </p:txBody>
      </p:sp>
      <p:sp>
        <p:nvSpPr>
          <p:cNvPr id="84" name="Rectangle 83"/>
          <p:cNvSpPr/>
          <p:nvPr/>
        </p:nvSpPr>
        <p:spPr>
          <a:xfrm>
            <a:off x="9107685" y="2705863"/>
            <a:ext cx="298480" cy="646331"/>
          </a:xfrm>
          <a:prstGeom prst="rect">
            <a:avLst/>
          </a:prstGeom>
        </p:spPr>
        <p:txBody>
          <a:bodyPr wrap="none">
            <a:spAutoFit/>
          </a:bodyPr>
          <a:lstStyle/>
          <a:p>
            <a:r>
              <a:rPr lang="en-US" sz="3600" b="1" dirty="0" err="1"/>
              <a:t>i</a:t>
            </a:r>
            <a:endParaRPr lang="bg-BG" sz="3600" dirty="0"/>
          </a:p>
        </p:txBody>
      </p:sp>
      <p:sp>
        <p:nvSpPr>
          <p:cNvPr id="85" name="Rectangle 84"/>
          <p:cNvSpPr/>
          <p:nvPr/>
        </p:nvSpPr>
        <p:spPr>
          <a:xfrm>
            <a:off x="9421166" y="2705863"/>
            <a:ext cx="433132" cy="646331"/>
          </a:xfrm>
          <a:prstGeom prst="rect">
            <a:avLst/>
          </a:prstGeom>
        </p:spPr>
        <p:txBody>
          <a:bodyPr wrap="none">
            <a:spAutoFit/>
          </a:bodyPr>
          <a:lstStyle/>
          <a:p>
            <a:r>
              <a:rPr lang="en-US" sz="3600" b="1" dirty="0"/>
              <a:t>b</a:t>
            </a:r>
            <a:endParaRPr lang="bg-BG" sz="3600" dirty="0"/>
          </a:p>
        </p:txBody>
      </p:sp>
      <p:sp>
        <p:nvSpPr>
          <p:cNvPr id="86" name="Rectangle 85"/>
          <p:cNvSpPr/>
          <p:nvPr/>
        </p:nvSpPr>
        <p:spPr>
          <a:xfrm>
            <a:off x="9783415" y="2705863"/>
            <a:ext cx="433132" cy="646331"/>
          </a:xfrm>
          <a:prstGeom prst="rect">
            <a:avLst/>
          </a:prstGeom>
        </p:spPr>
        <p:txBody>
          <a:bodyPr wrap="none">
            <a:spAutoFit/>
          </a:bodyPr>
          <a:lstStyle/>
          <a:p>
            <a:r>
              <a:rPr lang="en-US" sz="3600" b="1" dirty="0"/>
              <a:t>u</a:t>
            </a:r>
            <a:endParaRPr lang="bg-BG" sz="3600" dirty="0"/>
          </a:p>
        </p:txBody>
      </p:sp>
      <p:sp>
        <p:nvSpPr>
          <p:cNvPr id="87" name="Rectangle 86"/>
          <p:cNvSpPr/>
          <p:nvPr/>
        </p:nvSpPr>
        <p:spPr>
          <a:xfrm>
            <a:off x="10170037" y="2705863"/>
            <a:ext cx="369012" cy="646331"/>
          </a:xfrm>
          <a:prstGeom prst="rect">
            <a:avLst/>
          </a:prstGeom>
        </p:spPr>
        <p:txBody>
          <a:bodyPr wrap="none">
            <a:spAutoFit/>
          </a:bodyPr>
          <a:lstStyle/>
          <a:p>
            <a:r>
              <a:rPr lang="en-US" sz="3600" b="1" dirty="0"/>
              <a:t>s</a:t>
            </a:r>
            <a:endParaRPr lang="bg-BG" sz="3600" dirty="0"/>
          </a:p>
        </p:txBody>
      </p:sp>
      <p:pic>
        <p:nvPicPr>
          <p:cNvPr id="6" name="Picture 5"/>
          <p:cNvPicPr>
            <a:picLocks noChangeAspect="1"/>
          </p:cNvPicPr>
          <p:nvPr/>
        </p:nvPicPr>
        <p:blipFill>
          <a:blip r:embed="rId3"/>
          <a:stretch>
            <a:fillRect/>
          </a:stretch>
        </p:blipFill>
        <p:spPr>
          <a:xfrm>
            <a:off x="8763189" y="857852"/>
            <a:ext cx="3302000" cy="5080000"/>
          </a:xfrm>
          <a:prstGeom prst="rect">
            <a:avLst/>
          </a:prstGeom>
        </p:spPr>
      </p:pic>
      <p:sp>
        <p:nvSpPr>
          <p:cNvPr id="8" name="TextBox 7"/>
          <p:cNvSpPr txBox="1"/>
          <p:nvPr/>
        </p:nvSpPr>
        <p:spPr>
          <a:xfrm>
            <a:off x="3893506" y="4622306"/>
            <a:ext cx="933850" cy="584775"/>
          </a:xfrm>
          <a:prstGeom prst="rect">
            <a:avLst/>
          </a:prstGeom>
          <a:solidFill>
            <a:schemeClr val="bg1"/>
          </a:solidFill>
          <a:ln w="12700">
            <a:solidFill>
              <a:schemeClr val="tx1"/>
            </a:solidFill>
          </a:ln>
        </p:spPr>
        <p:txBody>
          <a:bodyPr wrap="square" rtlCol="0">
            <a:spAutoFit/>
          </a:bodyPr>
          <a:lstStyle/>
          <a:p>
            <a:pPr algn="r"/>
            <a:r>
              <a:rPr lang="en-US" sz="3200" smtClean="0"/>
              <a:t>1</a:t>
            </a:r>
            <a:endParaRPr lang="bg-BG" sz="3200" dirty="0"/>
          </a:p>
        </p:txBody>
      </p:sp>
      <p:sp>
        <p:nvSpPr>
          <p:cNvPr id="89" name="TextBox 88"/>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a:t>2</a:t>
            </a:r>
            <a:endParaRPr lang="bg-BG" sz="3200" dirty="0"/>
          </a:p>
        </p:txBody>
      </p:sp>
      <p:sp>
        <p:nvSpPr>
          <p:cNvPr id="90" name="TextBox 89"/>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smtClean="0"/>
              <a:t>3</a:t>
            </a:r>
            <a:endParaRPr lang="bg-BG" sz="3200" dirty="0"/>
          </a:p>
        </p:txBody>
      </p:sp>
      <p:sp>
        <p:nvSpPr>
          <p:cNvPr id="91" name="TextBox 90"/>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smtClean="0"/>
              <a:t>4</a:t>
            </a:r>
            <a:endParaRPr lang="bg-BG" sz="3200" dirty="0"/>
          </a:p>
        </p:txBody>
      </p:sp>
      <p:sp>
        <p:nvSpPr>
          <p:cNvPr id="92" name="TextBox 91"/>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5</a:t>
            </a:r>
            <a:endParaRPr lang="bg-BG" sz="3200" dirty="0"/>
          </a:p>
        </p:txBody>
      </p:sp>
      <p:sp>
        <p:nvSpPr>
          <p:cNvPr id="93" name="TextBox 92"/>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smtClean="0"/>
              <a:t>6</a:t>
            </a:r>
            <a:endParaRPr lang="bg-BG" sz="3200" dirty="0"/>
          </a:p>
        </p:txBody>
      </p:sp>
      <p:sp>
        <p:nvSpPr>
          <p:cNvPr id="94" name="TextBox 93"/>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7</a:t>
            </a:r>
            <a:endParaRPr lang="bg-BG" sz="3200" dirty="0"/>
          </a:p>
        </p:txBody>
      </p:sp>
      <p:sp>
        <p:nvSpPr>
          <p:cNvPr id="95" name="TextBox 94"/>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8</a:t>
            </a:r>
            <a:endParaRPr lang="bg-BG" sz="3200" dirty="0"/>
          </a:p>
        </p:txBody>
      </p:sp>
      <p:sp>
        <p:nvSpPr>
          <p:cNvPr id="96" name="TextBox 95"/>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smtClean="0"/>
              <a:t>9</a:t>
            </a:r>
            <a:endParaRPr lang="bg-BG" sz="3200" dirty="0"/>
          </a:p>
        </p:txBody>
      </p:sp>
      <p:sp>
        <p:nvSpPr>
          <p:cNvPr id="97" name="TextBox 96"/>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10</a:t>
            </a:r>
            <a:endParaRPr lang="bg-BG" sz="3200" dirty="0"/>
          </a:p>
        </p:txBody>
      </p:sp>
      <p:sp>
        <p:nvSpPr>
          <p:cNvPr id="98" name="Rectangle 97"/>
          <p:cNvSpPr/>
          <p:nvPr/>
        </p:nvSpPr>
        <p:spPr>
          <a:xfrm>
            <a:off x="2548482" y="3635425"/>
            <a:ext cx="418704" cy="646331"/>
          </a:xfrm>
          <a:prstGeom prst="rect">
            <a:avLst/>
          </a:prstGeom>
        </p:spPr>
        <p:txBody>
          <a:bodyPr wrap="none">
            <a:spAutoFit/>
          </a:bodyPr>
          <a:lstStyle/>
          <a:p>
            <a:r>
              <a:rPr lang="en-US" sz="3600" b="1"/>
              <a:t>1</a:t>
            </a:r>
            <a:endParaRPr lang="bg-BG" sz="3600" dirty="0"/>
          </a:p>
        </p:txBody>
      </p:sp>
      <p:sp>
        <p:nvSpPr>
          <p:cNvPr id="100" name="TextBox 99"/>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smtClean="0"/>
              <a:t>11</a:t>
            </a:r>
            <a:endParaRPr lang="bg-BG" sz="3200" dirty="0"/>
          </a:p>
        </p:txBody>
      </p:sp>
      <p:sp>
        <p:nvSpPr>
          <p:cNvPr id="101" name="TextBox 100"/>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12</a:t>
            </a:r>
            <a:endParaRPr lang="bg-BG" sz="3200" dirty="0"/>
          </a:p>
        </p:txBody>
      </p:sp>
      <p:sp>
        <p:nvSpPr>
          <p:cNvPr id="102" name="TextBox 101"/>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13</a:t>
            </a:r>
            <a:endParaRPr lang="bg-BG" sz="3200" dirty="0"/>
          </a:p>
        </p:txBody>
      </p:sp>
      <p:sp>
        <p:nvSpPr>
          <p:cNvPr id="103" name="TextBox 102"/>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14</a:t>
            </a:r>
            <a:endParaRPr lang="bg-BG" sz="3200" dirty="0"/>
          </a:p>
        </p:txBody>
      </p:sp>
      <p:sp>
        <p:nvSpPr>
          <p:cNvPr id="104" name="TextBox 103"/>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15</a:t>
            </a:r>
            <a:endParaRPr lang="bg-BG" sz="3200" dirty="0"/>
          </a:p>
        </p:txBody>
      </p:sp>
      <p:sp>
        <p:nvSpPr>
          <p:cNvPr id="105" name="TextBox 104"/>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16</a:t>
            </a:r>
            <a:endParaRPr lang="bg-BG" sz="3200" dirty="0"/>
          </a:p>
        </p:txBody>
      </p:sp>
      <p:sp>
        <p:nvSpPr>
          <p:cNvPr id="106" name="TextBox 105"/>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17</a:t>
            </a:r>
            <a:endParaRPr lang="bg-BG" sz="3200" dirty="0"/>
          </a:p>
        </p:txBody>
      </p:sp>
      <p:sp>
        <p:nvSpPr>
          <p:cNvPr id="107" name="TextBox 106"/>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18</a:t>
            </a:r>
            <a:endParaRPr lang="bg-BG" sz="3200" dirty="0"/>
          </a:p>
        </p:txBody>
      </p:sp>
      <p:sp>
        <p:nvSpPr>
          <p:cNvPr id="108" name="TextBox 107"/>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19</a:t>
            </a:r>
            <a:endParaRPr lang="bg-BG" sz="3200" dirty="0"/>
          </a:p>
        </p:txBody>
      </p:sp>
      <p:sp>
        <p:nvSpPr>
          <p:cNvPr id="109" name="TextBox 108"/>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20</a:t>
            </a:r>
            <a:endParaRPr lang="bg-BG" sz="3200" dirty="0"/>
          </a:p>
        </p:txBody>
      </p:sp>
      <p:sp>
        <p:nvSpPr>
          <p:cNvPr id="110" name="TextBox 109"/>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21</a:t>
            </a:r>
            <a:endParaRPr lang="bg-BG" sz="3200" dirty="0"/>
          </a:p>
        </p:txBody>
      </p:sp>
      <p:sp>
        <p:nvSpPr>
          <p:cNvPr id="111" name="TextBox 110"/>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22</a:t>
            </a:r>
            <a:endParaRPr lang="bg-BG" sz="3200" dirty="0"/>
          </a:p>
        </p:txBody>
      </p:sp>
      <p:sp>
        <p:nvSpPr>
          <p:cNvPr id="112" name="TextBox 111"/>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23</a:t>
            </a:r>
            <a:endParaRPr lang="bg-BG" sz="3200" dirty="0"/>
          </a:p>
        </p:txBody>
      </p:sp>
      <p:sp>
        <p:nvSpPr>
          <p:cNvPr id="113" name="TextBox 112"/>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24</a:t>
            </a:r>
            <a:endParaRPr lang="bg-BG" sz="3200" dirty="0"/>
          </a:p>
        </p:txBody>
      </p:sp>
      <p:sp>
        <p:nvSpPr>
          <p:cNvPr id="114" name="TextBox 113"/>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25</a:t>
            </a:r>
            <a:endParaRPr lang="bg-BG" sz="3200" dirty="0"/>
          </a:p>
        </p:txBody>
      </p:sp>
      <p:sp>
        <p:nvSpPr>
          <p:cNvPr id="115" name="TextBox 114"/>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26</a:t>
            </a:r>
            <a:endParaRPr lang="bg-BG" sz="3200" dirty="0"/>
          </a:p>
        </p:txBody>
      </p:sp>
      <p:sp>
        <p:nvSpPr>
          <p:cNvPr id="116" name="TextBox 115"/>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27</a:t>
            </a:r>
            <a:endParaRPr lang="bg-BG" sz="3200" dirty="0"/>
          </a:p>
        </p:txBody>
      </p:sp>
      <p:sp>
        <p:nvSpPr>
          <p:cNvPr id="117" name="TextBox 116"/>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28</a:t>
            </a:r>
            <a:endParaRPr lang="bg-BG" sz="3200" dirty="0"/>
          </a:p>
        </p:txBody>
      </p:sp>
      <p:sp>
        <p:nvSpPr>
          <p:cNvPr id="118" name="TextBox 117"/>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29</a:t>
            </a:r>
            <a:endParaRPr lang="bg-BG" sz="3200" dirty="0"/>
          </a:p>
        </p:txBody>
      </p:sp>
      <p:sp>
        <p:nvSpPr>
          <p:cNvPr id="119" name="TextBox 118"/>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30</a:t>
            </a:r>
            <a:endParaRPr lang="bg-BG" sz="3200" dirty="0"/>
          </a:p>
        </p:txBody>
      </p:sp>
      <p:sp>
        <p:nvSpPr>
          <p:cNvPr id="120" name="TextBox 119"/>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31</a:t>
            </a:r>
            <a:endParaRPr lang="bg-BG" sz="3200" dirty="0"/>
          </a:p>
        </p:txBody>
      </p:sp>
      <p:sp>
        <p:nvSpPr>
          <p:cNvPr id="121" name="TextBox 120"/>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32</a:t>
            </a:r>
            <a:endParaRPr lang="bg-BG" sz="3200" dirty="0"/>
          </a:p>
        </p:txBody>
      </p:sp>
      <p:sp>
        <p:nvSpPr>
          <p:cNvPr id="122" name="TextBox 121"/>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33</a:t>
            </a:r>
            <a:endParaRPr lang="bg-BG" sz="3200" dirty="0"/>
          </a:p>
        </p:txBody>
      </p:sp>
      <p:sp>
        <p:nvSpPr>
          <p:cNvPr id="123" name="TextBox 122"/>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34</a:t>
            </a:r>
            <a:endParaRPr lang="bg-BG" sz="3200" dirty="0"/>
          </a:p>
        </p:txBody>
      </p:sp>
      <p:sp>
        <p:nvSpPr>
          <p:cNvPr id="124" name="TextBox 123"/>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35</a:t>
            </a:r>
            <a:endParaRPr lang="bg-BG" sz="3200" dirty="0"/>
          </a:p>
        </p:txBody>
      </p:sp>
      <p:sp>
        <p:nvSpPr>
          <p:cNvPr id="125" name="TextBox 124"/>
          <p:cNvSpPr txBox="1"/>
          <p:nvPr/>
        </p:nvSpPr>
        <p:spPr>
          <a:xfrm>
            <a:off x="3893506" y="4622306"/>
            <a:ext cx="933850" cy="584775"/>
          </a:xfrm>
          <a:prstGeom prst="rect">
            <a:avLst/>
          </a:prstGeom>
          <a:solidFill>
            <a:schemeClr val="bg1"/>
          </a:solidFill>
          <a:ln>
            <a:solidFill>
              <a:schemeClr val="tx1"/>
            </a:solidFill>
          </a:ln>
        </p:spPr>
        <p:txBody>
          <a:bodyPr wrap="square" rtlCol="0">
            <a:spAutoFit/>
          </a:bodyPr>
          <a:lstStyle/>
          <a:p>
            <a:pPr algn="r"/>
            <a:r>
              <a:rPr lang="en-US" sz="3200" dirty="0" smtClean="0"/>
              <a:t>36</a:t>
            </a:r>
            <a:endParaRPr lang="bg-BG" sz="3200" dirty="0"/>
          </a:p>
        </p:txBody>
      </p:sp>
      <p:sp>
        <p:nvSpPr>
          <p:cNvPr id="126" name="Rectangle 125"/>
          <p:cNvSpPr/>
          <p:nvPr/>
        </p:nvSpPr>
        <p:spPr>
          <a:xfrm>
            <a:off x="5098890" y="3635425"/>
            <a:ext cx="418704" cy="646331"/>
          </a:xfrm>
          <a:prstGeom prst="rect">
            <a:avLst/>
          </a:prstGeom>
        </p:spPr>
        <p:txBody>
          <a:bodyPr wrap="none">
            <a:spAutoFit/>
          </a:bodyPr>
          <a:lstStyle/>
          <a:p>
            <a:r>
              <a:rPr lang="en-US" sz="3600" b="1"/>
              <a:t>1</a:t>
            </a:r>
            <a:endParaRPr lang="bg-BG" sz="3600" dirty="0"/>
          </a:p>
        </p:txBody>
      </p:sp>
      <p:sp>
        <p:nvSpPr>
          <p:cNvPr id="127" name="Rectangle 126"/>
          <p:cNvSpPr/>
          <p:nvPr/>
        </p:nvSpPr>
        <p:spPr>
          <a:xfrm>
            <a:off x="5467563" y="3635425"/>
            <a:ext cx="418704" cy="646331"/>
          </a:xfrm>
          <a:prstGeom prst="rect">
            <a:avLst/>
          </a:prstGeom>
        </p:spPr>
        <p:txBody>
          <a:bodyPr wrap="none">
            <a:spAutoFit/>
          </a:bodyPr>
          <a:lstStyle/>
          <a:p>
            <a:r>
              <a:rPr lang="en-US" sz="3600" b="1"/>
              <a:t>1</a:t>
            </a:r>
            <a:endParaRPr lang="bg-BG" sz="3600" dirty="0"/>
          </a:p>
        </p:txBody>
      </p:sp>
      <p:sp>
        <p:nvSpPr>
          <p:cNvPr id="128" name="Rectangle 127"/>
          <p:cNvSpPr/>
          <p:nvPr/>
        </p:nvSpPr>
        <p:spPr>
          <a:xfrm>
            <a:off x="6185637" y="3635425"/>
            <a:ext cx="418704" cy="646331"/>
          </a:xfrm>
          <a:prstGeom prst="rect">
            <a:avLst/>
          </a:prstGeom>
        </p:spPr>
        <p:txBody>
          <a:bodyPr wrap="none">
            <a:spAutoFit/>
          </a:bodyPr>
          <a:lstStyle/>
          <a:p>
            <a:r>
              <a:rPr lang="en-US" sz="3600" b="1"/>
              <a:t>1</a:t>
            </a:r>
            <a:endParaRPr lang="bg-BG" sz="3600" dirty="0"/>
          </a:p>
        </p:txBody>
      </p:sp>
      <p:sp>
        <p:nvSpPr>
          <p:cNvPr id="129" name="Rectangle 128"/>
          <p:cNvSpPr/>
          <p:nvPr/>
        </p:nvSpPr>
        <p:spPr>
          <a:xfrm>
            <a:off x="6556224" y="3629398"/>
            <a:ext cx="418704" cy="646331"/>
          </a:xfrm>
          <a:prstGeom prst="rect">
            <a:avLst/>
          </a:prstGeom>
        </p:spPr>
        <p:txBody>
          <a:bodyPr wrap="none">
            <a:spAutoFit/>
          </a:bodyPr>
          <a:lstStyle/>
          <a:p>
            <a:r>
              <a:rPr lang="en-US" sz="3600" b="1"/>
              <a:t>1</a:t>
            </a:r>
            <a:endParaRPr lang="bg-BG" sz="3600" dirty="0"/>
          </a:p>
        </p:txBody>
      </p:sp>
      <p:sp>
        <p:nvSpPr>
          <p:cNvPr id="130" name="Rectangle 129"/>
          <p:cNvSpPr/>
          <p:nvPr/>
        </p:nvSpPr>
        <p:spPr>
          <a:xfrm>
            <a:off x="7296853" y="3629398"/>
            <a:ext cx="418704" cy="646331"/>
          </a:xfrm>
          <a:prstGeom prst="rect">
            <a:avLst/>
          </a:prstGeom>
        </p:spPr>
        <p:txBody>
          <a:bodyPr wrap="none">
            <a:spAutoFit/>
          </a:bodyPr>
          <a:lstStyle/>
          <a:p>
            <a:r>
              <a:rPr lang="en-US" sz="3600" b="1"/>
              <a:t>1</a:t>
            </a:r>
            <a:endParaRPr lang="bg-BG" sz="3600" dirty="0"/>
          </a:p>
        </p:txBody>
      </p:sp>
      <p:sp>
        <p:nvSpPr>
          <p:cNvPr id="131" name="Rectangle 130"/>
          <p:cNvSpPr/>
          <p:nvPr/>
        </p:nvSpPr>
        <p:spPr>
          <a:xfrm>
            <a:off x="8013945" y="3629398"/>
            <a:ext cx="418704" cy="646331"/>
          </a:xfrm>
          <a:prstGeom prst="rect">
            <a:avLst/>
          </a:prstGeom>
        </p:spPr>
        <p:txBody>
          <a:bodyPr wrap="none">
            <a:spAutoFit/>
          </a:bodyPr>
          <a:lstStyle/>
          <a:p>
            <a:r>
              <a:rPr lang="en-US" sz="3600" b="1"/>
              <a:t>1</a:t>
            </a:r>
            <a:endParaRPr lang="bg-BG" sz="3600" dirty="0"/>
          </a:p>
        </p:txBody>
      </p:sp>
      <p:sp>
        <p:nvSpPr>
          <p:cNvPr id="132" name="Rectangle 131"/>
          <p:cNvSpPr/>
          <p:nvPr/>
        </p:nvSpPr>
        <p:spPr>
          <a:xfrm>
            <a:off x="8373483" y="3629701"/>
            <a:ext cx="418704" cy="646331"/>
          </a:xfrm>
          <a:prstGeom prst="rect">
            <a:avLst/>
          </a:prstGeom>
        </p:spPr>
        <p:txBody>
          <a:bodyPr wrap="none">
            <a:spAutoFit/>
          </a:bodyPr>
          <a:lstStyle/>
          <a:p>
            <a:r>
              <a:rPr lang="en-US" sz="3600" b="1"/>
              <a:t>1</a:t>
            </a:r>
            <a:endParaRPr lang="bg-BG" sz="3600" dirty="0"/>
          </a:p>
        </p:txBody>
      </p:sp>
      <p:sp>
        <p:nvSpPr>
          <p:cNvPr id="133" name="Rectangle 132"/>
          <p:cNvSpPr/>
          <p:nvPr/>
        </p:nvSpPr>
        <p:spPr>
          <a:xfrm>
            <a:off x="8733021" y="3627444"/>
            <a:ext cx="418704" cy="646331"/>
          </a:xfrm>
          <a:prstGeom prst="rect">
            <a:avLst/>
          </a:prstGeom>
        </p:spPr>
        <p:txBody>
          <a:bodyPr wrap="none">
            <a:spAutoFit/>
          </a:bodyPr>
          <a:lstStyle/>
          <a:p>
            <a:r>
              <a:rPr lang="en-US" sz="3600" b="1"/>
              <a:t>1</a:t>
            </a:r>
            <a:endParaRPr lang="bg-BG" sz="3600" dirty="0"/>
          </a:p>
        </p:txBody>
      </p:sp>
      <p:pic>
        <p:nvPicPr>
          <p:cNvPr id="11" name="Picture 10"/>
          <p:cNvPicPr>
            <a:picLocks noChangeAspect="1"/>
          </p:cNvPicPr>
          <p:nvPr/>
        </p:nvPicPr>
        <p:blipFill>
          <a:blip r:embed="rId4"/>
          <a:stretch>
            <a:fillRect/>
          </a:stretch>
        </p:blipFill>
        <p:spPr>
          <a:xfrm>
            <a:off x="8311547" y="1495937"/>
            <a:ext cx="3810000" cy="3810000"/>
          </a:xfrm>
          <a:prstGeom prst="rect">
            <a:avLst/>
          </a:prstGeom>
        </p:spPr>
      </p:pic>
      <p:pic>
        <p:nvPicPr>
          <p:cNvPr id="12" name="Picture 11"/>
          <p:cNvPicPr>
            <a:picLocks noChangeAspect="1"/>
          </p:cNvPicPr>
          <p:nvPr/>
        </p:nvPicPr>
        <p:blipFill>
          <a:blip r:embed="rId5"/>
          <a:stretch>
            <a:fillRect/>
          </a:stretch>
        </p:blipFill>
        <p:spPr>
          <a:xfrm>
            <a:off x="7523267" y="1627636"/>
            <a:ext cx="4604840" cy="3449115"/>
          </a:xfrm>
          <a:prstGeom prst="rect">
            <a:avLst/>
          </a:prstGeom>
        </p:spPr>
      </p:pic>
      <p:pic>
        <p:nvPicPr>
          <p:cNvPr id="3" name="Picture 2"/>
          <p:cNvPicPr>
            <a:picLocks noChangeAspect="1"/>
          </p:cNvPicPr>
          <p:nvPr/>
        </p:nvPicPr>
        <p:blipFill>
          <a:blip r:embed="rId6"/>
          <a:stretch>
            <a:fillRect/>
          </a:stretch>
        </p:blipFill>
        <p:spPr>
          <a:xfrm>
            <a:off x="8761309" y="1846013"/>
            <a:ext cx="2857500" cy="2857500"/>
          </a:xfrm>
          <a:prstGeom prst="rect">
            <a:avLst/>
          </a:prstGeom>
        </p:spPr>
      </p:pic>
      <p:sp>
        <p:nvSpPr>
          <p:cNvPr id="10" name="TextBox 9"/>
          <p:cNvSpPr txBox="1"/>
          <p:nvPr/>
        </p:nvSpPr>
        <p:spPr>
          <a:xfrm>
            <a:off x="3881149" y="5305937"/>
            <a:ext cx="964908" cy="584775"/>
          </a:xfrm>
          <a:prstGeom prst="rect">
            <a:avLst/>
          </a:prstGeom>
          <a:noFill/>
          <a:ln>
            <a:solidFill>
              <a:schemeClr val="tx1"/>
            </a:solidFill>
          </a:ln>
        </p:spPr>
        <p:txBody>
          <a:bodyPr wrap="square" rtlCol="0">
            <a:spAutoFit/>
          </a:bodyPr>
          <a:lstStyle/>
          <a:p>
            <a:pPr algn="r"/>
            <a:r>
              <a:rPr lang="en-US" sz="3200" smtClean="0"/>
              <a:t>27</a:t>
            </a:r>
            <a:endParaRPr lang="bg-BG" sz="3200" dirty="0"/>
          </a:p>
        </p:txBody>
      </p:sp>
      <p:grpSp>
        <p:nvGrpSpPr>
          <p:cNvPr id="15" name="Group 14"/>
          <p:cNvGrpSpPr/>
          <p:nvPr/>
        </p:nvGrpSpPr>
        <p:grpSpPr>
          <a:xfrm>
            <a:off x="863600" y="4622307"/>
            <a:ext cx="5269274" cy="1268405"/>
            <a:chOff x="127000" y="4622307"/>
            <a:chExt cx="5269274" cy="1268405"/>
          </a:xfrm>
        </p:grpSpPr>
        <p:sp>
          <p:nvSpPr>
            <p:cNvPr id="7" name="TextBox 6"/>
            <p:cNvSpPr txBox="1"/>
            <p:nvPr/>
          </p:nvSpPr>
          <p:spPr>
            <a:xfrm>
              <a:off x="127001" y="4622307"/>
              <a:ext cx="3298490" cy="584775"/>
            </a:xfrm>
            <a:prstGeom prst="rect">
              <a:avLst/>
            </a:prstGeom>
            <a:noFill/>
          </p:spPr>
          <p:txBody>
            <a:bodyPr wrap="square" rtlCol="0">
              <a:spAutoFit/>
            </a:bodyPr>
            <a:lstStyle/>
            <a:p>
              <a:r>
                <a:rPr lang="en-US" sz="3200" dirty="0" smtClean="0"/>
                <a:t>Lead time (LT):</a:t>
              </a:r>
              <a:endParaRPr lang="bg-BG" sz="3200" dirty="0"/>
            </a:p>
          </p:txBody>
        </p:sp>
        <p:sp>
          <p:nvSpPr>
            <p:cNvPr id="9" name="TextBox 8"/>
            <p:cNvSpPr txBox="1"/>
            <p:nvPr/>
          </p:nvSpPr>
          <p:spPr>
            <a:xfrm>
              <a:off x="127000" y="5305937"/>
              <a:ext cx="2788743" cy="584775"/>
            </a:xfrm>
            <a:prstGeom prst="rect">
              <a:avLst/>
            </a:prstGeom>
            <a:noFill/>
          </p:spPr>
          <p:txBody>
            <a:bodyPr wrap="square" rtlCol="0">
              <a:spAutoFit/>
            </a:bodyPr>
            <a:lstStyle/>
            <a:p>
              <a:r>
                <a:rPr lang="en-US" sz="3200" smtClean="0"/>
                <a:t>Touch time (TT)</a:t>
              </a:r>
              <a:endParaRPr lang="bg-BG" sz="3200" dirty="0"/>
            </a:p>
          </p:txBody>
        </p:sp>
        <p:sp>
          <p:nvSpPr>
            <p:cNvPr id="5" name="TextBox 4"/>
            <p:cNvSpPr txBox="1"/>
            <p:nvPr/>
          </p:nvSpPr>
          <p:spPr>
            <a:xfrm>
              <a:off x="4199836" y="4730075"/>
              <a:ext cx="1196438" cy="369332"/>
            </a:xfrm>
            <a:prstGeom prst="rect">
              <a:avLst/>
            </a:prstGeom>
            <a:noFill/>
          </p:spPr>
          <p:txBody>
            <a:bodyPr wrap="square" rtlCol="0">
              <a:spAutoFit/>
            </a:bodyPr>
            <a:lstStyle/>
            <a:p>
              <a:r>
                <a:rPr lang="en-US" smtClean="0"/>
                <a:t>Time Units</a:t>
              </a:r>
              <a:endParaRPr lang="bg-BG" dirty="0"/>
            </a:p>
          </p:txBody>
        </p:sp>
        <p:sp>
          <p:nvSpPr>
            <p:cNvPr id="134" name="TextBox 133"/>
            <p:cNvSpPr txBox="1"/>
            <p:nvPr/>
          </p:nvSpPr>
          <p:spPr>
            <a:xfrm>
              <a:off x="4179642" y="5413658"/>
              <a:ext cx="1196438" cy="369332"/>
            </a:xfrm>
            <a:prstGeom prst="rect">
              <a:avLst/>
            </a:prstGeom>
            <a:noFill/>
          </p:spPr>
          <p:txBody>
            <a:bodyPr wrap="square" rtlCol="0">
              <a:spAutoFit/>
            </a:bodyPr>
            <a:lstStyle/>
            <a:p>
              <a:r>
                <a:rPr lang="en-US" smtClean="0"/>
                <a:t>Time Units</a:t>
              </a:r>
              <a:endParaRPr lang="bg-BG" dirty="0"/>
            </a:p>
          </p:txBody>
        </p:sp>
      </p:grpSp>
      <p:sp>
        <p:nvSpPr>
          <p:cNvPr id="13" name="TextBox 12"/>
          <p:cNvSpPr txBox="1"/>
          <p:nvPr/>
        </p:nvSpPr>
        <p:spPr>
          <a:xfrm>
            <a:off x="6482018" y="4934902"/>
            <a:ext cx="4968062" cy="584775"/>
          </a:xfrm>
          <a:prstGeom prst="rect">
            <a:avLst/>
          </a:prstGeom>
          <a:noFill/>
        </p:spPr>
        <p:txBody>
          <a:bodyPr wrap="square" rtlCol="0">
            <a:spAutoFit/>
          </a:bodyPr>
          <a:lstStyle/>
          <a:p>
            <a:r>
              <a:rPr lang="en-US" sz="3200" b="1" smtClean="0"/>
              <a:t>FE = TT/LT = 27/36 = 75%</a:t>
            </a:r>
            <a:endParaRPr lang="bg-BG" sz="3200" b="1" dirty="0"/>
          </a:p>
        </p:txBody>
      </p:sp>
      <p:sp>
        <p:nvSpPr>
          <p:cNvPr id="14" name="TextBox 13"/>
          <p:cNvSpPr txBox="1"/>
          <p:nvPr/>
        </p:nvSpPr>
        <p:spPr>
          <a:xfrm>
            <a:off x="3005371" y="2412217"/>
            <a:ext cx="6233696" cy="1015663"/>
          </a:xfrm>
          <a:prstGeom prst="rect">
            <a:avLst/>
          </a:prstGeom>
          <a:noFill/>
        </p:spPr>
        <p:txBody>
          <a:bodyPr wrap="square" rtlCol="0">
            <a:spAutoFit/>
          </a:bodyPr>
          <a:lstStyle/>
          <a:p>
            <a:r>
              <a:rPr lang="en-US" sz="6000" dirty="0" smtClean="0"/>
              <a:t>What is the task?</a:t>
            </a:r>
            <a:endParaRPr lang="bg-BG" sz="6000" dirty="0"/>
          </a:p>
        </p:txBody>
      </p:sp>
    </p:spTree>
    <p:extLst>
      <p:ext uri="{BB962C8B-B14F-4D97-AF65-F5344CB8AC3E}">
        <p14:creationId xmlns:p14="http://schemas.microsoft.com/office/powerpoint/2010/main" val="930516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4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0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7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0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3"/>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11"/>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2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3"/>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0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47"/>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10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nodeType="clickEffect">
                                  <p:stCondLst>
                                    <p:cond delay="0"/>
                                  </p:stCondLst>
                                  <p:childTnLst>
                                    <p:set>
                                      <p:cBhvr>
                                        <p:cTn id="218" dur="1" fill="hold">
                                          <p:stCondLst>
                                            <p:cond delay="0"/>
                                          </p:stCondLst>
                                        </p:cTn>
                                        <p:tgtEl>
                                          <p:spTgt spid="6"/>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2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74"/>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06"/>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48"/>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7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07"/>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9"/>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08"/>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12"/>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nodeType="clickEffect">
                                  <p:stCondLst>
                                    <p:cond delay="0"/>
                                  </p:stCondLst>
                                  <p:childTnLst>
                                    <p:set>
                                      <p:cBhvr>
                                        <p:cTn id="258" dur="1" fill="hold">
                                          <p:stCondLst>
                                            <p:cond delay="0"/>
                                          </p:stCondLst>
                                        </p:cTn>
                                        <p:tgtEl>
                                          <p:spTgt spid="12"/>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128"/>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76"/>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09"/>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5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1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6"/>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6"/>
                                        </p:tgtEl>
                                        <p:attrNameLst>
                                          <p:attrName>style.visibility</p:attrName>
                                        </p:attrNameLst>
                                      </p:cBhvr>
                                      <p:to>
                                        <p:strVal val="hidden"/>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29"/>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77"/>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11"/>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51"/>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78"/>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12"/>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43"/>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13"/>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3"/>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xit" presetSubtype="0" fill="hold" nodeType="clickEffect">
                                  <p:stCondLst>
                                    <p:cond delay="0"/>
                                  </p:stCondLst>
                                  <p:childTnLst>
                                    <p:set>
                                      <p:cBhvr>
                                        <p:cTn id="326" dur="1" fill="hold">
                                          <p:stCondLst>
                                            <p:cond delay="0"/>
                                          </p:stCondLst>
                                        </p:cTn>
                                        <p:tgtEl>
                                          <p:spTgt spid="3"/>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30"/>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14"/>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80"/>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115"/>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54"/>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116"/>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nodeType="clickEffect">
                                  <p:stCondLst>
                                    <p:cond delay="0"/>
                                  </p:stCondLst>
                                  <p:childTnLst>
                                    <p:set>
                                      <p:cBhvr>
                                        <p:cTn id="362" dur="1" fill="hold">
                                          <p:stCondLst>
                                            <p:cond delay="0"/>
                                          </p:stCondLst>
                                        </p:cTn>
                                        <p:tgtEl>
                                          <p:spTgt spid="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nodeType="clickEffect">
                                  <p:stCondLst>
                                    <p:cond delay="0"/>
                                  </p:stCondLst>
                                  <p:childTnLst>
                                    <p:set>
                                      <p:cBhvr>
                                        <p:cTn id="366" dur="1" fill="hold">
                                          <p:stCondLst>
                                            <p:cond delay="0"/>
                                          </p:stCondLst>
                                        </p:cTn>
                                        <p:tgtEl>
                                          <p:spTgt spid="6"/>
                                        </p:tgtEl>
                                        <p:attrNameLst>
                                          <p:attrName>style.visibility</p:attrName>
                                        </p:attrNameLst>
                                      </p:cBhvr>
                                      <p:to>
                                        <p:strVal val="hidden"/>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31"/>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81"/>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17"/>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55"/>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18"/>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nodeType="clickEffect">
                                  <p:stCondLst>
                                    <p:cond delay="0"/>
                                  </p:stCondLst>
                                  <p:childTnLst>
                                    <p:set>
                                      <p:cBhvr>
                                        <p:cTn id="390" dur="1" fill="hold">
                                          <p:stCondLst>
                                            <p:cond delay="0"/>
                                          </p:stCondLst>
                                        </p:cTn>
                                        <p:tgtEl>
                                          <p:spTgt spid="6"/>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xit" presetSubtype="0" fill="hold" nodeType="clickEffect">
                                  <p:stCondLst>
                                    <p:cond delay="0"/>
                                  </p:stCondLst>
                                  <p:childTnLst>
                                    <p:set>
                                      <p:cBhvr>
                                        <p:cTn id="394" dur="1" fill="hold">
                                          <p:stCondLst>
                                            <p:cond delay="0"/>
                                          </p:stCondLst>
                                        </p:cTn>
                                        <p:tgtEl>
                                          <p:spTgt spid="6"/>
                                        </p:tgtEl>
                                        <p:attrNameLst>
                                          <p:attrName>style.visibility</p:attrName>
                                        </p:attrNameLst>
                                      </p:cBhvr>
                                      <p:to>
                                        <p:strVal val="hidden"/>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13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82"/>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119"/>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56"/>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120"/>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nodeType="clickEffect">
                                  <p:stCondLst>
                                    <p:cond delay="0"/>
                                  </p:stCondLst>
                                  <p:childTnLst>
                                    <p:set>
                                      <p:cBhvr>
                                        <p:cTn id="418" dur="1" fill="hold">
                                          <p:stCondLst>
                                            <p:cond delay="0"/>
                                          </p:stCondLst>
                                        </p:cTn>
                                        <p:tgtEl>
                                          <p:spTgt spid="6"/>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xit" presetSubtype="0" fill="hold" nodeType="clickEffect">
                                  <p:stCondLst>
                                    <p:cond delay="0"/>
                                  </p:stCondLst>
                                  <p:childTnLst>
                                    <p:set>
                                      <p:cBhvr>
                                        <p:cTn id="422" dur="1" fill="hold">
                                          <p:stCondLst>
                                            <p:cond delay="0"/>
                                          </p:stCondLst>
                                        </p:cTn>
                                        <p:tgtEl>
                                          <p:spTgt spid="6"/>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133"/>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83"/>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121"/>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57"/>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84"/>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122"/>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grpId="0" nodeType="clickEffect">
                                  <p:stCondLst>
                                    <p:cond delay="0"/>
                                  </p:stCondLst>
                                  <p:childTnLst>
                                    <p:set>
                                      <p:cBhvr>
                                        <p:cTn id="450" dur="1" fill="hold">
                                          <p:stCondLst>
                                            <p:cond delay="0"/>
                                          </p:stCondLst>
                                        </p:cTn>
                                        <p:tgtEl>
                                          <p:spTgt spid="58"/>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85"/>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 presetClass="entr" presetSubtype="0" fill="hold" grpId="0" nodeType="clickEffect">
                                  <p:stCondLst>
                                    <p:cond delay="0"/>
                                  </p:stCondLst>
                                  <p:childTnLst>
                                    <p:set>
                                      <p:cBhvr>
                                        <p:cTn id="458" dur="1" fill="hold">
                                          <p:stCondLst>
                                            <p:cond delay="0"/>
                                          </p:stCondLst>
                                        </p:cTn>
                                        <p:tgtEl>
                                          <p:spTgt spid="123"/>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59"/>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86"/>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124"/>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ntr" presetSubtype="0" fill="hold" grpId="0" nodeType="clickEffect">
                                  <p:stCondLst>
                                    <p:cond delay="0"/>
                                  </p:stCondLst>
                                  <p:childTnLst>
                                    <p:set>
                                      <p:cBhvr>
                                        <p:cTn id="474" dur="1" fill="hold">
                                          <p:stCondLst>
                                            <p:cond delay="0"/>
                                          </p:stCondLst>
                                        </p:cTn>
                                        <p:tgtEl>
                                          <p:spTgt spid="60"/>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87"/>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ntr" presetSubtype="0" fill="hold" grpId="0" nodeType="clickEffect">
                                  <p:stCondLst>
                                    <p:cond delay="0"/>
                                  </p:stCondLst>
                                  <p:childTnLst>
                                    <p:set>
                                      <p:cBhvr>
                                        <p:cTn id="482" dur="1" fill="hold">
                                          <p:stCondLst>
                                            <p:cond delay="0"/>
                                          </p:stCondLst>
                                        </p:cTn>
                                        <p:tgtEl>
                                          <p:spTgt spid="125"/>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p:bldP spid="127" grpId="0"/>
      <p:bldP spid="128" grpId="0"/>
      <p:bldP spid="129" grpId="0"/>
      <p:bldP spid="130" grpId="0"/>
      <p:bldP spid="131" grpId="0"/>
      <p:bldP spid="132" grpId="0"/>
      <p:bldP spid="133" grpId="0"/>
      <p:bldP spid="13" grpId="0"/>
      <p:bldP spid="14" grpId="0"/>
      <p:bldP spid="1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083057"/>
          </a:xfrm>
          <a:prstGeom prst="rect">
            <a:avLst/>
          </a:prstGeom>
        </p:spPr>
      </p:pic>
    </p:spTree>
    <p:extLst>
      <p:ext uri="{BB962C8B-B14F-4D97-AF65-F5344CB8AC3E}">
        <p14:creationId xmlns:p14="http://schemas.microsoft.com/office/powerpoint/2010/main" val="940340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the knowledge discovery process in Kanban Policy Game</a:t>
            </a:r>
            <a:endParaRPr lang="en-US" dirty="0"/>
          </a:p>
        </p:txBody>
      </p:sp>
      <p:sp>
        <p:nvSpPr>
          <p:cNvPr id="4" name="Text Placeholder 3"/>
          <p:cNvSpPr>
            <a:spLocks noGrp="1"/>
          </p:cNvSpPr>
          <p:nvPr>
            <p:ph type="body" idx="1"/>
          </p:nvPr>
        </p:nvSpPr>
        <p:spPr/>
        <p:txBody>
          <a:bodyPr/>
          <a:lstStyle/>
          <a:p>
            <a:r>
              <a:rPr lang="en-US" dirty="0" smtClean="0"/>
              <a:t>Kanban Policy Game</a:t>
            </a:r>
            <a:endParaRPr lang="en-US" dirty="0"/>
          </a:p>
        </p:txBody>
      </p:sp>
    </p:spTree>
    <p:extLst>
      <p:ext uri="{BB962C8B-B14F-4D97-AF65-F5344CB8AC3E}">
        <p14:creationId xmlns:p14="http://schemas.microsoft.com/office/powerpoint/2010/main" val="409702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20" y="37612"/>
            <a:ext cx="8870043" cy="6268024"/>
          </a:xfrm>
          <a:prstGeom prst="rect">
            <a:avLst/>
          </a:prstGeom>
        </p:spPr>
      </p:pic>
      <p:sp>
        <p:nvSpPr>
          <p:cNvPr id="3" name="TextBox 2"/>
          <p:cNvSpPr txBox="1"/>
          <p:nvPr/>
        </p:nvSpPr>
        <p:spPr>
          <a:xfrm>
            <a:off x="5512526" y="896982"/>
            <a:ext cx="383177" cy="400110"/>
          </a:xfrm>
          <a:prstGeom prst="rect">
            <a:avLst/>
          </a:prstGeom>
          <a:noFill/>
        </p:spPr>
        <p:txBody>
          <a:bodyPr wrap="square" rtlCol="0">
            <a:spAutoFit/>
          </a:bodyPr>
          <a:lstStyle/>
          <a:p>
            <a:r>
              <a:rPr lang="en-US" sz="2000" b="1" dirty="0" smtClean="0">
                <a:solidFill>
                  <a:srgbClr val="FF0000"/>
                </a:solidFill>
              </a:rPr>
              <a:t>4</a:t>
            </a:r>
            <a:endParaRPr lang="bg-BG" sz="2000" b="1" dirty="0">
              <a:solidFill>
                <a:srgbClr val="FF0000"/>
              </a:solidFill>
            </a:endParaRPr>
          </a:p>
        </p:txBody>
      </p:sp>
      <p:sp>
        <p:nvSpPr>
          <p:cNvPr id="4" name="TextBox 3"/>
          <p:cNvSpPr txBox="1"/>
          <p:nvPr/>
        </p:nvSpPr>
        <p:spPr>
          <a:xfrm>
            <a:off x="7319555" y="896982"/>
            <a:ext cx="383177" cy="400110"/>
          </a:xfrm>
          <a:prstGeom prst="rect">
            <a:avLst/>
          </a:prstGeom>
          <a:noFill/>
        </p:spPr>
        <p:txBody>
          <a:bodyPr wrap="square" rtlCol="0">
            <a:spAutoFit/>
          </a:bodyPr>
          <a:lstStyle/>
          <a:p>
            <a:r>
              <a:rPr lang="en-US" sz="2000" b="1" smtClean="0">
                <a:solidFill>
                  <a:srgbClr val="FF0000"/>
                </a:solidFill>
              </a:rPr>
              <a:t>4</a:t>
            </a:r>
            <a:endParaRPr lang="bg-BG" sz="2000" b="1" dirty="0">
              <a:solidFill>
                <a:srgbClr val="FF0000"/>
              </a:solidFill>
            </a:endParaRPr>
          </a:p>
        </p:txBody>
      </p:sp>
      <p:sp>
        <p:nvSpPr>
          <p:cNvPr id="5" name="Rectangle 4"/>
          <p:cNvSpPr/>
          <p:nvPr/>
        </p:nvSpPr>
        <p:spPr>
          <a:xfrm rot="20552222">
            <a:off x="1304594" y="2649606"/>
            <a:ext cx="9978694" cy="1323439"/>
          </a:xfrm>
          <a:prstGeom prst="rect">
            <a:avLst/>
          </a:prstGeom>
          <a:solidFill>
            <a:schemeClr val="bg1"/>
          </a:solidFill>
          <a:ln>
            <a:solidFill>
              <a:schemeClr val="tx2"/>
            </a:solidFill>
          </a:ln>
        </p:spPr>
        <p:txBody>
          <a:bodyPr wrap="none">
            <a:spAutoFit/>
          </a:bodyPr>
          <a:lstStyle/>
          <a:p>
            <a:r>
              <a:rPr lang="en-US" sz="4000" dirty="0" smtClean="0"/>
              <a:t>The dominant </a:t>
            </a:r>
            <a:r>
              <a:rPr lang="en-US" sz="4000" dirty="0"/>
              <a:t>information discovery </a:t>
            </a:r>
            <a:r>
              <a:rPr lang="en-US" sz="4000" dirty="0" smtClean="0"/>
              <a:t>activities</a:t>
            </a:r>
          </a:p>
          <a:p>
            <a:r>
              <a:rPr lang="en-US" sz="4000" dirty="0"/>
              <a:t>o</a:t>
            </a:r>
            <a:r>
              <a:rPr lang="en-US" sz="4000" dirty="0" smtClean="0"/>
              <a:t>f game’s knowledge discovery process</a:t>
            </a:r>
            <a:endParaRPr lang="en-US" sz="4000" dirty="0"/>
          </a:p>
        </p:txBody>
      </p:sp>
    </p:spTree>
    <p:extLst>
      <p:ext uri="{BB962C8B-B14F-4D97-AF65-F5344CB8AC3E}">
        <p14:creationId xmlns:p14="http://schemas.microsoft.com/office/powerpoint/2010/main" val="12803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information arrival using </a:t>
            </a:r>
            <a:br>
              <a:rPr lang="en-US" dirty="0" smtClean="0"/>
            </a:br>
            <a:r>
              <a:rPr lang="en-US" dirty="0" smtClean="0"/>
              <a:t>Heads (1s) and Tails (0s)</a:t>
            </a:r>
            <a:endParaRPr lang="bg-BG" dirty="0"/>
          </a:p>
        </p:txBody>
      </p:sp>
      <p:pic>
        <p:nvPicPr>
          <p:cNvPr id="4" name="Picture 3"/>
          <p:cNvPicPr>
            <a:picLocks noChangeAspect="1"/>
          </p:cNvPicPr>
          <p:nvPr/>
        </p:nvPicPr>
        <p:blipFill>
          <a:blip r:embed="rId2"/>
          <a:stretch>
            <a:fillRect/>
          </a:stretch>
        </p:blipFill>
        <p:spPr>
          <a:xfrm>
            <a:off x="4483101" y="1566800"/>
            <a:ext cx="2908300" cy="4580000"/>
          </a:xfrm>
          <a:prstGeom prst="rect">
            <a:avLst/>
          </a:prstGeom>
        </p:spPr>
      </p:pic>
    </p:spTree>
    <p:extLst>
      <p:ext uri="{BB962C8B-B14F-4D97-AF65-F5344CB8AC3E}">
        <p14:creationId xmlns:p14="http://schemas.microsoft.com/office/powerpoint/2010/main" val="525211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each p</a:t>
            </a:r>
            <a:r>
              <a:rPr lang="en-US" dirty="0" smtClean="0"/>
              <a:t>eriod) </a:t>
            </a:r>
            <a:endParaRPr lang="en-US" dirty="0"/>
          </a:p>
        </p:txBody>
      </p:sp>
      <p:sp>
        <p:nvSpPr>
          <p:cNvPr id="3" name="Content Placeholder 2"/>
          <p:cNvSpPr>
            <a:spLocks noGrp="1"/>
          </p:cNvSpPr>
          <p:nvPr>
            <p:ph idx="1"/>
          </p:nvPr>
        </p:nvSpPr>
        <p:spPr>
          <a:xfrm>
            <a:off x="609600" y="1467997"/>
            <a:ext cx="10972800" cy="4525963"/>
          </a:xfrm>
        </p:spPr>
        <p:txBody>
          <a:bodyPr>
            <a:normAutofit fontScale="92500" lnSpcReduction="20000"/>
          </a:bodyPr>
          <a:lstStyle/>
          <a:p>
            <a:pPr lvl="0"/>
            <a:r>
              <a:rPr lang="en-US" dirty="0"/>
              <a:t>Get into </a:t>
            </a:r>
            <a:r>
              <a:rPr lang="en-US" dirty="0" smtClean="0"/>
              <a:t>teams of </a:t>
            </a:r>
            <a:r>
              <a:rPr lang="en-US" dirty="0"/>
              <a:t>4 people.</a:t>
            </a:r>
            <a:endParaRPr lang="en-GB" dirty="0"/>
          </a:p>
          <a:p>
            <a:pPr lvl="0"/>
            <a:r>
              <a:rPr lang="en-US" dirty="0"/>
              <a:t>Generate a backlog of 20 features using post-it notes of size 51x38 mm. Write the number of each feature in the center of a sticky note, leaving room top and bottom</a:t>
            </a:r>
            <a:r>
              <a:rPr lang="en-US" dirty="0" smtClean="0"/>
              <a:t>.</a:t>
            </a:r>
          </a:p>
          <a:p>
            <a:pPr lvl="0"/>
            <a:endParaRPr lang="en-GB" dirty="0" smtClean="0"/>
          </a:p>
          <a:p>
            <a:pPr lvl="0"/>
            <a:endParaRPr lang="en-GB" dirty="0" smtClean="0"/>
          </a:p>
          <a:p>
            <a:pPr lvl="0"/>
            <a:endParaRPr lang="en-GB" dirty="0"/>
          </a:p>
          <a:p>
            <a:pPr lvl="0"/>
            <a:r>
              <a:rPr lang="en-US" dirty="0"/>
              <a:t>Choose just one card each, write your initials in the top left corner, and put it in the second column</a:t>
            </a:r>
          </a:p>
          <a:p>
            <a:pPr lvl="0"/>
            <a:r>
              <a:rPr lang="en-US" dirty="0"/>
              <a:t>Leave the remainder cards in the “Ready” </a:t>
            </a:r>
            <a:r>
              <a:rPr lang="en-US" dirty="0" smtClean="0"/>
              <a:t>column.</a:t>
            </a:r>
            <a:endParaRPr lang="en-GB" dirty="0"/>
          </a:p>
        </p:txBody>
      </p:sp>
      <p:grpSp>
        <p:nvGrpSpPr>
          <p:cNvPr id="4" name="Group 3"/>
          <p:cNvGrpSpPr/>
          <p:nvPr/>
        </p:nvGrpSpPr>
        <p:grpSpPr>
          <a:xfrm>
            <a:off x="3914775" y="3167945"/>
            <a:ext cx="3564466" cy="1126066"/>
            <a:chOff x="3200400" y="3505200"/>
            <a:chExt cx="3564466" cy="1126066"/>
          </a:xfrm>
        </p:grpSpPr>
        <p:sp>
          <p:nvSpPr>
            <p:cNvPr id="5" name="Rectangle 4"/>
            <p:cNvSpPr/>
            <p:nvPr/>
          </p:nvSpPr>
          <p:spPr>
            <a:xfrm>
              <a:off x="3200400" y="3505200"/>
              <a:ext cx="3564466" cy="112606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6" name="TextBox 5"/>
            <p:cNvSpPr txBox="1"/>
            <p:nvPr/>
          </p:nvSpPr>
          <p:spPr>
            <a:xfrm>
              <a:off x="4677833" y="3784601"/>
              <a:ext cx="609600" cy="523220"/>
            </a:xfrm>
            <a:prstGeom prst="rect">
              <a:avLst/>
            </a:prstGeom>
            <a:noFill/>
          </p:spPr>
          <p:txBody>
            <a:bodyPr wrap="square" rtlCol="0">
              <a:spAutoFit/>
            </a:bodyPr>
            <a:lstStyle/>
            <a:p>
              <a:r>
                <a:rPr lang="en-US" sz="2800" dirty="0" smtClean="0"/>
                <a:t>#1</a:t>
              </a:r>
              <a:endParaRPr lang="bg-BG" sz="2800" dirty="0"/>
            </a:p>
          </p:txBody>
        </p:sp>
      </p:grpSp>
    </p:spTree>
    <p:extLst>
      <p:ext uri="{BB962C8B-B14F-4D97-AF65-F5344CB8AC3E}">
        <p14:creationId xmlns:p14="http://schemas.microsoft.com/office/powerpoint/2010/main" val="727183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a:t>
            </a:r>
            <a:endParaRPr lang="en-US" dirty="0"/>
          </a:p>
        </p:txBody>
      </p:sp>
      <p:sp>
        <p:nvSpPr>
          <p:cNvPr id="3" name="Content Placeholder 2"/>
          <p:cNvSpPr>
            <a:spLocks noGrp="1"/>
          </p:cNvSpPr>
          <p:nvPr>
            <p:ph idx="1"/>
          </p:nvPr>
        </p:nvSpPr>
        <p:spPr>
          <a:xfrm>
            <a:off x="609600" y="1600202"/>
            <a:ext cx="10972800" cy="2208006"/>
          </a:xfrm>
        </p:spPr>
        <p:txBody>
          <a:bodyPr/>
          <a:lstStyle/>
          <a:p>
            <a:pPr lvl="0"/>
            <a:r>
              <a:rPr lang="en-US" b="1" dirty="0"/>
              <a:t>Team member</a:t>
            </a:r>
            <a:r>
              <a:rPr lang="en-US" dirty="0"/>
              <a:t>.  Starts, moves, blocks/unblocks and completes work items.</a:t>
            </a:r>
          </a:p>
          <a:p>
            <a:r>
              <a:rPr lang="en-US" b="1" dirty="0"/>
              <a:t>Scribe</a:t>
            </a:r>
            <a:r>
              <a:rPr lang="en-US" dirty="0"/>
              <a:t>. Writes down the coin tosses (H for Heads, T for Tails) for each team member for each day in the following table: </a:t>
            </a:r>
          </a:p>
        </p:txBody>
      </p:sp>
      <p:sp>
        <p:nvSpPr>
          <p:cNvPr id="7" name="Rectangle 2"/>
          <p:cNvSpPr>
            <a:spLocks noChangeArrowheads="1"/>
          </p:cNvSpPr>
          <p:nvPr/>
        </p:nvSpPr>
        <p:spPr bwMode="auto">
          <a:xfrm>
            <a:off x="3427413" y="3405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40710256"/>
              </p:ext>
            </p:extLst>
          </p:nvPr>
        </p:nvGraphicFramePr>
        <p:xfrm>
          <a:off x="3020667" y="3982199"/>
          <a:ext cx="5753099" cy="1813560"/>
        </p:xfrm>
        <a:graphic>
          <a:graphicData uri="http://schemas.openxmlformats.org/drawingml/2006/table">
            <a:tbl>
              <a:tblPr firstRow="1" firstCol="1" bandRow="1"/>
              <a:tblGrid>
                <a:gridCol w="1123599"/>
                <a:gridCol w="1123599"/>
                <a:gridCol w="1123599"/>
                <a:gridCol w="1191151"/>
                <a:gridCol w="1191151"/>
              </a:tblGrid>
              <a:tr h="0">
                <a:tc rowSpan="2">
                  <a:txBody>
                    <a:bodyPr/>
                    <a:lstStyle/>
                    <a:p>
                      <a:pPr algn="ctr">
                        <a:spcAft>
                          <a:spcPts val="0"/>
                        </a:spcAft>
                      </a:pPr>
                      <a:r>
                        <a:rPr lang="en-US" sz="1200" b="1" dirty="0">
                          <a:effectLst/>
                          <a:latin typeface="Cambria" charset="0"/>
                          <a:ea typeface="ＭＳ 明朝" charset="-128"/>
                          <a:cs typeface="Times New Roman" charset="0"/>
                        </a:rPr>
                        <a:t>Day #</a:t>
                      </a:r>
                      <a:endParaRPr lang="en-GB" sz="1200" dirty="0">
                        <a:effectLst/>
                        <a:latin typeface="Cambria" charset="0"/>
                        <a:ea typeface="ＭＳ 明朝" charset="-128"/>
                        <a:cs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4">
                  <a:txBody>
                    <a:bodyPr/>
                    <a:lstStyle/>
                    <a:p>
                      <a:pPr algn="ctr">
                        <a:spcAft>
                          <a:spcPts val="0"/>
                        </a:spcAft>
                      </a:pPr>
                      <a:r>
                        <a:rPr lang="en-US" sz="1200" b="1">
                          <a:effectLst/>
                          <a:latin typeface="Cambria" charset="0"/>
                          <a:ea typeface="ＭＳ 明朝" charset="-128"/>
                          <a:cs typeface="Times New Roman" charset="0"/>
                        </a:rPr>
                        <a:t>Team Name &lt;                                        &gt;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bg-BG"/>
                    </a:p>
                  </a:txBody>
                  <a:tcPr/>
                </a:tc>
                <a:tc hMerge="1">
                  <a:txBody>
                    <a:bodyPr/>
                    <a:lstStyle/>
                    <a:p>
                      <a:endParaRPr lang="bg-BG"/>
                    </a:p>
                  </a:txBody>
                  <a:tcPr/>
                </a:tc>
                <a:tc hMerge="1">
                  <a:txBody>
                    <a:bodyPr/>
                    <a:lstStyle/>
                    <a:p>
                      <a:endParaRPr lang="bg-BG"/>
                    </a:p>
                  </a:txBody>
                  <a:tcPr/>
                </a:tc>
              </a:tr>
              <a:tr h="0">
                <a:tc vMerge="1">
                  <a:txBody>
                    <a:bodyPr/>
                    <a:lstStyle/>
                    <a:p>
                      <a:endParaRPr lang="bg-BG"/>
                    </a:p>
                  </a:txBody>
                  <a:tcPr/>
                </a:tc>
                <a:tc>
                  <a:txBody>
                    <a:bodyPr/>
                    <a:lstStyle/>
                    <a:p>
                      <a:pPr>
                        <a:spcAft>
                          <a:spcPts val="0"/>
                        </a:spcAft>
                      </a:pPr>
                      <a:r>
                        <a:rPr lang="en-US" sz="1100" b="1">
                          <a:effectLst/>
                          <a:latin typeface="Cambria" charset="0"/>
                          <a:ea typeface="ＭＳ 明朝" charset="-128"/>
                          <a:cs typeface="Times New Roman" charset="0"/>
                        </a:rPr>
                        <a:t>Team member name</a:t>
                      </a:r>
                      <a:r>
                        <a:rPr lang="en-US" sz="1200" b="1">
                          <a:effectLst/>
                          <a:latin typeface="Cambria" charset="0"/>
                          <a:ea typeface="ＭＳ 明朝" charset="-128"/>
                          <a:cs typeface="Times New Roman" charset="0"/>
                        </a:rPr>
                        <a:t>  &lt;            &gt;</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 </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#20</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100" b="1">
                          <a:effectLst/>
                          <a:latin typeface="Cambria" charset="0"/>
                          <a:ea typeface="ＭＳ 明朝" charset="-128"/>
                          <a:cs typeface="Times New Roman" charset="0"/>
                        </a:rPr>
                        <a:t>Team member name</a:t>
                      </a:r>
                      <a:r>
                        <a:rPr lang="en-US" sz="1200" b="1">
                          <a:effectLst/>
                          <a:latin typeface="Cambria" charset="0"/>
                          <a:ea typeface="ＭＳ 明朝" charset="-128"/>
                          <a:cs typeface="Times New Roman" charset="0"/>
                        </a:rPr>
                        <a:t>  &lt;            &gt;</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 </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#21</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100" b="1">
                          <a:effectLst/>
                          <a:latin typeface="Cambria" charset="0"/>
                          <a:ea typeface="ＭＳ 明朝" charset="-128"/>
                          <a:cs typeface="Times New Roman" charset="0"/>
                        </a:rPr>
                        <a:t>Team member name</a:t>
                      </a:r>
                      <a:r>
                        <a:rPr lang="en-US" sz="1200" b="1">
                          <a:effectLst/>
                          <a:latin typeface="Cambria" charset="0"/>
                          <a:ea typeface="ＭＳ 明朝" charset="-128"/>
                          <a:cs typeface="Times New Roman" charset="0"/>
                        </a:rPr>
                        <a:t>  &lt;            &gt;</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 </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#22</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100" b="1">
                          <a:effectLst/>
                          <a:latin typeface="Cambria" charset="0"/>
                          <a:ea typeface="ＭＳ 明朝" charset="-128"/>
                          <a:cs typeface="Times New Roman" charset="0"/>
                        </a:rPr>
                        <a:t>Team member name</a:t>
                      </a:r>
                      <a:r>
                        <a:rPr lang="en-US" sz="1200" b="1">
                          <a:effectLst/>
                          <a:latin typeface="Cambria" charset="0"/>
                          <a:ea typeface="ＭＳ 明朝" charset="-128"/>
                          <a:cs typeface="Times New Roman" charset="0"/>
                        </a:rPr>
                        <a:t>  &lt;            &gt;</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 </a:t>
                      </a:r>
                      <a:endParaRPr lang="en-GB" sz="1200">
                        <a:effectLst/>
                        <a:latin typeface="Cambria" charset="0"/>
                        <a:ea typeface="ＭＳ 明朝" charset="-128"/>
                        <a:cs typeface="Times New Roman" charset="0"/>
                      </a:endParaRPr>
                    </a:p>
                    <a:p>
                      <a:pPr>
                        <a:spcAft>
                          <a:spcPts val="0"/>
                        </a:spcAft>
                      </a:pPr>
                      <a:r>
                        <a:rPr lang="en-US" sz="1200" b="1">
                          <a:effectLst/>
                          <a:latin typeface="Cambria" charset="0"/>
                          <a:ea typeface="ＭＳ 明朝" charset="-128"/>
                          <a:cs typeface="Times New Roman" charset="0"/>
                        </a:rPr>
                        <a:t>#23</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ctr">
                        <a:spcAft>
                          <a:spcPts val="0"/>
                        </a:spcAft>
                      </a:pPr>
                      <a:r>
                        <a:rPr lang="en-US" sz="1200">
                          <a:effectLst/>
                          <a:latin typeface="Cambria" charset="0"/>
                          <a:ea typeface="ＭＳ 明朝" charset="-128"/>
                          <a:cs typeface="Times New Roman" charset="0"/>
                        </a:rPr>
                        <a:t>1</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H</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H</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H</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ctr">
                        <a:spcAft>
                          <a:spcPts val="0"/>
                        </a:spcAft>
                      </a:pPr>
                      <a:r>
                        <a:rPr lang="en-US" sz="1200">
                          <a:effectLst/>
                          <a:latin typeface="Cambria" charset="0"/>
                          <a:ea typeface="ＭＳ 明朝" charset="-128"/>
                          <a:cs typeface="Times New Roman" charset="0"/>
                        </a:rPr>
                        <a:t>2</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gridSpan="5">
                  <a:txBody>
                    <a:bodyPr/>
                    <a:lstStyle/>
                    <a:p>
                      <a:pPr algn="ctr">
                        <a:spcAft>
                          <a:spcPts val="0"/>
                        </a:spcAft>
                      </a:pPr>
                      <a:r>
                        <a:rPr lang="en-US" sz="1200">
                          <a:effectLst/>
                          <a:latin typeface="Cambria" charset="0"/>
                          <a:ea typeface="ＭＳ 明朝" charset="-128"/>
                          <a:cs typeface="Times New Roman" charset="0"/>
                        </a:rPr>
                        <a: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bg-BG"/>
                    </a:p>
                  </a:txBody>
                  <a:tcPr/>
                </a:tc>
                <a:tc hMerge="1">
                  <a:txBody>
                    <a:bodyPr/>
                    <a:lstStyle/>
                    <a:p>
                      <a:endParaRPr lang="bg-BG"/>
                    </a:p>
                  </a:txBody>
                  <a:tcPr/>
                </a:tc>
                <a:tc hMerge="1">
                  <a:txBody>
                    <a:bodyPr/>
                    <a:lstStyle/>
                    <a:p>
                      <a:endParaRPr lang="bg-BG"/>
                    </a:p>
                  </a:txBody>
                  <a:tcPr/>
                </a:tc>
                <a:tc hMerge="1">
                  <a:txBody>
                    <a:bodyPr/>
                    <a:lstStyle/>
                    <a:p>
                      <a:endParaRPr lang="bg-BG"/>
                    </a:p>
                  </a:txBody>
                  <a:tcPr/>
                </a:tc>
              </a:tr>
              <a:tr h="170815">
                <a:tc>
                  <a:txBody>
                    <a:bodyPr/>
                    <a:lstStyle/>
                    <a:p>
                      <a:pPr algn="ctr">
                        <a:spcAft>
                          <a:spcPts val="0"/>
                        </a:spcAft>
                      </a:pPr>
                      <a:r>
                        <a:rPr lang="en-US" sz="1200">
                          <a:effectLst/>
                          <a:latin typeface="Cambria" charset="0"/>
                          <a:ea typeface="ＭＳ 明朝" charset="-128"/>
                          <a:cs typeface="Times New Roman" charset="0"/>
                        </a:rPr>
                        <a:t>10</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H</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T</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a:effectLst/>
                          <a:latin typeface="Cambria" charset="0"/>
                          <a:ea typeface="ＭＳ 明朝" charset="-128"/>
                          <a:cs typeface="Times New Roman" charset="0"/>
                        </a:rPr>
                        <a:t>H</a:t>
                      </a:r>
                      <a:endParaRPr lang="en-GB" sz="1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1200" dirty="0">
                          <a:effectLst/>
                          <a:latin typeface="Cambria" charset="0"/>
                          <a:ea typeface="ＭＳ 明朝" charset="-128"/>
                          <a:cs typeface="Times New Roman" charset="0"/>
                        </a:rPr>
                        <a:t>T</a:t>
                      </a:r>
                      <a:endParaRPr lang="en-GB" sz="1200" dirty="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51548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1937"/>
            <a:ext cx="10972800" cy="1143000"/>
          </a:xfrm>
        </p:spPr>
        <p:txBody>
          <a:bodyPr>
            <a:normAutofit fontScale="90000"/>
          </a:bodyPr>
          <a:lstStyle/>
          <a:p>
            <a:r>
              <a:rPr lang="en-US" dirty="0" smtClean="0"/>
              <a:t>Kanban Policy Game borrowed </a:t>
            </a:r>
            <a:r>
              <a:rPr lang="en-US" dirty="0"/>
              <a:t>from </a:t>
            </a:r>
            <a:r>
              <a:rPr lang="en-US" dirty="0" err="1" smtClean="0"/>
              <a:t>Featureban</a:t>
            </a:r>
            <a:r>
              <a:rPr lang="en-US" dirty="0" smtClean="0"/>
              <a:t>. </a:t>
            </a:r>
            <a:br>
              <a:rPr lang="en-US" dirty="0" smtClean="0"/>
            </a:br>
            <a:r>
              <a:rPr lang="en-US" dirty="0" smtClean="0"/>
              <a:t>Thank </a:t>
            </a:r>
            <a:r>
              <a:rPr lang="en-US" dirty="0"/>
              <a:t>you Mike</a:t>
            </a:r>
            <a:r>
              <a:rPr lang="en-US" dirty="0" smtClean="0"/>
              <a:t>!</a:t>
            </a:r>
            <a:endParaRPr lang="en-US" dirty="0"/>
          </a:p>
        </p:txBody>
      </p:sp>
      <p:sp>
        <p:nvSpPr>
          <p:cNvPr id="3" name="Content Placeholder 2"/>
          <p:cNvSpPr>
            <a:spLocks noGrp="1"/>
          </p:cNvSpPr>
          <p:nvPr>
            <p:ph sz="half" idx="1"/>
          </p:nvPr>
        </p:nvSpPr>
        <p:spPr>
          <a:xfrm>
            <a:off x="609600" y="1765301"/>
            <a:ext cx="5384800" cy="4525963"/>
          </a:xfrm>
        </p:spPr>
        <p:txBody>
          <a:bodyPr>
            <a:normAutofit fontScale="92500" lnSpcReduction="20000"/>
          </a:bodyPr>
          <a:lstStyle/>
          <a:p>
            <a:r>
              <a:rPr lang="en-US" dirty="0" err="1" smtClean="0"/>
              <a:t>Featureban</a:t>
            </a:r>
            <a:r>
              <a:rPr lang="en-US" dirty="0" smtClean="0"/>
              <a:t> is a game created by Mike Burrows. </a:t>
            </a:r>
          </a:p>
          <a:p>
            <a:endParaRPr lang="en-US" dirty="0" smtClean="0"/>
          </a:p>
          <a:p>
            <a:r>
              <a:rPr lang="en-US" dirty="0" smtClean="0"/>
              <a:t>The </a:t>
            </a:r>
            <a:r>
              <a:rPr lang="en-US" dirty="0"/>
              <a:t>goal </a:t>
            </a:r>
            <a:r>
              <a:rPr lang="en-US" dirty="0" smtClean="0"/>
              <a:t>of </a:t>
            </a:r>
            <a:r>
              <a:rPr lang="en-US" dirty="0" err="1"/>
              <a:t>Featureban</a:t>
            </a:r>
            <a:r>
              <a:rPr lang="en-US" dirty="0"/>
              <a:t> </a:t>
            </a:r>
            <a:r>
              <a:rPr lang="en-US" dirty="0" smtClean="0"/>
              <a:t>is to show how by limiting WIP teams can relieve themselves from overburdening.</a:t>
            </a:r>
          </a:p>
          <a:p>
            <a:endParaRPr lang="en-US" dirty="0" smtClean="0"/>
          </a:p>
          <a:p>
            <a:r>
              <a:rPr lang="en-US" dirty="0" err="1" smtClean="0"/>
              <a:t>Featureban</a:t>
            </a:r>
            <a:r>
              <a:rPr lang="en-US" dirty="0" smtClean="0"/>
              <a:t> is licensed </a:t>
            </a:r>
            <a:r>
              <a:rPr lang="en-US" dirty="0"/>
              <a:t>under a Creative Commons Attribution-</a:t>
            </a:r>
            <a:r>
              <a:rPr lang="en-US" dirty="0" err="1"/>
              <a:t>ShareAlike</a:t>
            </a:r>
            <a:r>
              <a:rPr lang="en-US" dirty="0"/>
              <a:t> 4.0 International License. </a:t>
            </a:r>
          </a:p>
        </p:txBody>
      </p:sp>
      <p:pic>
        <p:nvPicPr>
          <p:cNvPr id="1026" name="Picture 2" descr="https://www.agendashift.com/static/images/IMG_233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1" y="1836737"/>
            <a:ext cx="2991342" cy="418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286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idx="1"/>
          </p:nvPr>
        </p:nvSpPr>
        <p:spPr/>
        <p:txBody>
          <a:bodyPr/>
          <a:lstStyle/>
          <a:p>
            <a:pPr marL="0" indent="0">
              <a:buNone/>
            </a:pPr>
            <a:r>
              <a:rPr lang="en-US" dirty="0"/>
              <a:t>You as a team have 10 days to finish 20 cards. Each day begins with a “daily meeting”. In your “daily meeting” each of the team members </a:t>
            </a:r>
            <a:r>
              <a:rPr lang="en-US" dirty="0" smtClean="0"/>
              <a:t>should: </a:t>
            </a:r>
            <a:endParaRPr lang="en-US" dirty="0"/>
          </a:p>
          <a:p>
            <a:r>
              <a:rPr lang="en-US" dirty="0" smtClean="0"/>
              <a:t>toss </a:t>
            </a:r>
            <a:r>
              <a:rPr lang="en-US" dirty="0"/>
              <a:t>a coin,</a:t>
            </a:r>
          </a:p>
          <a:p>
            <a:r>
              <a:rPr lang="en-US" dirty="0" smtClean="0"/>
              <a:t>share </a:t>
            </a:r>
            <a:r>
              <a:rPr lang="en-US" dirty="0"/>
              <a:t>with the other team members the result,</a:t>
            </a:r>
          </a:p>
          <a:p>
            <a:r>
              <a:rPr lang="en-US" dirty="0"/>
              <a:t>then move the cards on the </a:t>
            </a:r>
            <a:r>
              <a:rPr lang="en-US" dirty="0" err="1"/>
              <a:t>kanban</a:t>
            </a:r>
            <a:r>
              <a:rPr lang="en-US" dirty="0"/>
              <a:t> board according to the rules and the policies. </a:t>
            </a:r>
          </a:p>
        </p:txBody>
      </p:sp>
    </p:spTree>
    <p:extLst>
      <p:ext uri="{BB962C8B-B14F-4D97-AF65-F5344CB8AC3E}">
        <p14:creationId xmlns:p14="http://schemas.microsoft.com/office/powerpoint/2010/main" val="1458770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72346934"/>
              </p:ext>
            </p:extLst>
          </p:nvPr>
        </p:nvGraphicFramePr>
        <p:xfrm>
          <a:off x="1323188" y="107576"/>
          <a:ext cx="9574308" cy="5806440"/>
        </p:xfrm>
        <a:graphic>
          <a:graphicData uri="http://schemas.openxmlformats.org/drawingml/2006/table">
            <a:tbl>
              <a:tblPr firstRow="1" firstCol="1" bandRow="1"/>
              <a:tblGrid>
                <a:gridCol w="4787154"/>
                <a:gridCol w="4787154"/>
              </a:tblGrid>
              <a:tr h="337398">
                <a:tc>
                  <a:txBody>
                    <a:bodyPr/>
                    <a:lstStyle/>
                    <a:p>
                      <a:pPr>
                        <a:spcAft>
                          <a:spcPts val="0"/>
                        </a:spcAft>
                      </a:pPr>
                      <a:r>
                        <a:rPr lang="en-US" sz="2800" b="1">
                          <a:effectLst/>
                          <a:latin typeface="Cambria" charset="0"/>
                          <a:ea typeface="ＭＳ 明朝" charset="-128"/>
                          <a:cs typeface="Times New Roman" charset="0"/>
                        </a:rPr>
                        <a:t>If you throw Heads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b="1">
                          <a:effectLst/>
                          <a:latin typeface="Cambria" charset="0"/>
                          <a:ea typeface="ＭＳ 明朝" charset="-128"/>
                          <a:cs typeface="Times New Roman" charset="0"/>
                        </a:rPr>
                        <a:t>If you throw Tails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73990">
                <a:tc>
                  <a:txBody>
                    <a:bodyPr/>
                    <a:lstStyle/>
                    <a:p>
                      <a:pPr>
                        <a:spcAft>
                          <a:spcPts val="0"/>
                        </a:spcAft>
                      </a:pPr>
                      <a:r>
                        <a:rPr lang="en-US" sz="2800" dirty="0">
                          <a:effectLst/>
                          <a:latin typeface="Cambria" charset="0"/>
                          <a:ea typeface="ＭＳ 明朝" charset="-128"/>
                          <a:cs typeface="Times New Roman" charset="0"/>
                        </a:rPr>
                        <a:t>Do one of:</a:t>
                      </a:r>
                    </a:p>
                    <a:p>
                      <a:pPr marL="342900" lvl="0" indent="-342900">
                        <a:spcAft>
                          <a:spcPts val="0"/>
                        </a:spcAft>
                        <a:buFont typeface="Symbol" charset="2"/>
                        <a:buChar char=""/>
                      </a:pPr>
                      <a:r>
                        <a:rPr lang="en-US" sz="2500" dirty="0" smtClean="0">
                          <a:effectLst/>
                          <a:latin typeface="Cambria" charset="0"/>
                          <a:ea typeface="ＭＳ 明朝" charset="-128"/>
                          <a:cs typeface="Times New Roman" charset="0"/>
                        </a:rPr>
                        <a:t>Advance one of your unblocked work items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Unblock one of your items that is blocked and advance it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Start new work by following what the </a:t>
                      </a:r>
                      <a:r>
                        <a:rPr lang="en-US" sz="2500" b="1" dirty="0" smtClean="0">
                          <a:effectLst/>
                          <a:latin typeface="Cambria" charset="0"/>
                          <a:ea typeface="ＭＳ 明朝" charset="-128"/>
                          <a:cs typeface="Times New Roman" charset="0"/>
                        </a:rPr>
                        <a:t>Pull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help others by following what the </a:t>
                      </a:r>
                      <a:r>
                        <a:rPr lang="en-US" sz="2500" b="1" dirty="0" smtClean="0">
                          <a:effectLst/>
                          <a:latin typeface="Cambria" charset="0"/>
                          <a:ea typeface="ＭＳ 明朝" charset="-128"/>
                          <a:cs typeface="Times New Roman" charset="0"/>
                        </a:rPr>
                        <a:t>Collaboration Policy</a:t>
                      </a:r>
                      <a:r>
                        <a:rPr lang="en-US" sz="2500" dirty="0" smtClean="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dirty="0">
                          <a:effectLst/>
                          <a:latin typeface="Cambria" charset="0"/>
                          <a:ea typeface="ＭＳ 明朝" charset="-128"/>
                          <a:cs typeface="Times New Roman" charset="0"/>
                        </a:rPr>
                        <a:t>Do both:</a:t>
                      </a:r>
                    </a:p>
                    <a:p>
                      <a:pPr marL="342900" lvl="0" indent="-342900">
                        <a:spcAft>
                          <a:spcPts val="0"/>
                        </a:spcAft>
                        <a:buFont typeface="Symbol" charset="2"/>
                        <a:buChar char=""/>
                      </a:pPr>
                      <a:r>
                        <a:rPr lang="en-US" sz="2500" dirty="0">
                          <a:effectLst/>
                          <a:latin typeface="Cambria" charset="0"/>
                          <a:ea typeface="ＭＳ 明朝" charset="-128"/>
                          <a:cs typeface="Times New Roman" charset="0"/>
                        </a:rPr>
                        <a:t>Block one of your currently unblocked items if you have one</a:t>
                      </a:r>
                    </a:p>
                    <a:p>
                      <a:pPr marL="342900" lvl="0" indent="-342900">
                        <a:spcAft>
                          <a:spcPts val="0"/>
                        </a:spcAft>
                        <a:buFont typeface="Symbol" charset="2"/>
                        <a:buChar char=""/>
                      </a:pPr>
                      <a:r>
                        <a:rPr lang="en-US" sz="2500" b="1" dirty="0">
                          <a:effectLst/>
                          <a:latin typeface="Cambria" charset="0"/>
                          <a:ea typeface="ＭＳ 明朝" charset="-128"/>
                          <a:cs typeface="Times New Roman" charset="0"/>
                        </a:rPr>
                        <a:t>AND</a:t>
                      </a:r>
                      <a:r>
                        <a:rPr lang="en-US" sz="2500" dirty="0">
                          <a:effectLst/>
                          <a:latin typeface="Cambria" charset="0"/>
                          <a:ea typeface="ＭＳ 明朝" charset="-128"/>
                          <a:cs typeface="Times New Roman" charset="0"/>
                        </a:rPr>
                        <a:t> follow what the </a:t>
                      </a:r>
                      <a:r>
                        <a:rPr lang="en-US" sz="2500" b="1" dirty="0">
                          <a:effectLst/>
                          <a:latin typeface="Cambria" charset="0"/>
                          <a:ea typeface="ＭＳ 明朝" charset="-128"/>
                          <a:cs typeface="Times New Roman" charset="0"/>
                        </a:rPr>
                        <a:t>Pull Policy</a:t>
                      </a:r>
                      <a:r>
                        <a:rPr lang="en-US" sz="2500" dirty="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9" name="Rectangle 3"/>
          <p:cNvSpPr>
            <a:spLocks noChangeArrowheads="1"/>
          </p:cNvSpPr>
          <p:nvPr/>
        </p:nvSpPr>
        <p:spPr bwMode="auto">
          <a:xfrm>
            <a:off x="3392488" y="2857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5607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a:t>
            </a:r>
            <a:endParaRPr lang="en-US" dirty="0"/>
          </a:p>
        </p:txBody>
      </p:sp>
      <p:sp>
        <p:nvSpPr>
          <p:cNvPr id="3" name="Content Placeholder 2"/>
          <p:cNvSpPr>
            <a:spLocks noGrp="1"/>
          </p:cNvSpPr>
          <p:nvPr>
            <p:ph idx="1"/>
          </p:nvPr>
        </p:nvSpPr>
        <p:spPr/>
        <p:txBody>
          <a:bodyPr>
            <a:normAutofit lnSpcReduction="10000"/>
          </a:bodyPr>
          <a:lstStyle/>
          <a:p>
            <a:pPr lvl="0"/>
            <a:r>
              <a:rPr lang="en-US" dirty="0"/>
              <a:t>When the rules require you to block a </a:t>
            </a:r>
            <a:r>
              <a:rPr lang="en-US" dirty="0" smtClean="0"/>
              <a:t>card, </a:t>
            </a:r>
            <a:r>
              <a:rPr lang="en-US" dirty="0"/>
              <a:t>mark its sticky note with a “B”. If the rules require to block a </a:t>
            </a:r>
            <a:r>
              <a:rPr lang="en-US" dirty="0" smtClean="0"/>
              <a:t>blocked </a:t>
            </a:r>
            <a:r>
              <a:rPr lang="en-US" dirty="0"/>
              <a:t>one don’t put another “B</a:t>
            </a:r>
            <a:r>
              <a:rPr lang="en-US" dirty="0" smtClean="0"/>
              <a:t>”.</a:t>
            </a:r>
            <a:br>
              <a:rPr lang="en-US" dirty="0" smtClean="0"/>
            </a:br>
            <a:r>
              <a:rPr lang="en-US" dirty="0" smtClean="0"/>
              <a:t/>
            </a:r>
            <a:br>
              <a:rPr lang="en-US" dirty="0" smtClean="0"/>
            </a:br>
            <a:r>
              <a:rPr lang="en-US" dirty="0"/>
              <a:t/>
            </a:r>
            <a:br>
              <a:rPr lang="en-US" dirty="0"/>
            </a:br>
            <a:endParaRPr lang="en-US" dirty="0"/>
          </a:p>
          <a:p>
            <a:r>
              <a:rPr lang="en-US" dirty="0"/>
              <a:t>When the rules require you to unblock a </a:t>
            </a:r>
            <a:r>
              <a:rPr lang="en-US" dirty="0" smtClean="0"/>
              <a:t>card, </a:t>
            </a:r>
            <a:r>
              <a:rPr lang="en-US" dirty="0"/>
              <a:t>do that by crossing out the existing “B” on the sticky note. Example of one that has been blocked, unblocked and re-blocked: </a:t>
            </a:r>
            <a:r>
              <a:rPr lang="en-US" strike="sngStrike" dirty="0"/>
              <a:t>B</a:t>
            </a:r>
            <a:r>
              <a:rPr lang="en-US" dirty="0"/>
              <a:t>B </a:t>
            </a:r>
          </a:p>
        </p:txBody>
      </p:sp>
      <p:grpSp>
        <p:nvGrpSpPr>
          <p:cNvPr id="15" name="Group 14"/>
          <p:cNvGrpSpPr/>
          <p:nvPr/>
        </p:nvGrpSpPr>
        <p:grpSpPr>
          <a:xfrm>
            <a:off x="3210232" y="2984090"/>
            <a:ext cx="3564466" cy="1126066"/>
            <a:chOff x="3210232" y="2984090"/>
            <a:chExt cx="3564466" cy="1126066"/>
          </a:xfrm>
        </p:grpSpPr>
        <p:grpSp>
          <p:nvGrpSpPr>
            <p:cNvPr id="4" name="Group 3"/>
            <p:cNvGrpSpPr/>
            <p:nvPr/>
          </p:nvGrpSpPr>
          <p:grpSpPr>
            <a:xfrm>
              <a:off x="3210232" y="2984090"/>
              <a:ext cx="3564466" cy="1126066"/>
              <a:chOff x="3200400" y="2748119"/>
              <a:chExt cx="3564466" cy="1126066"/>
            </a:xfrm>
          </p:grpSpPr>
          <p:grpSp>
            <p:nvGrpSpPr>
              <p:cNvPr id="5" name="Group 4"/>
              <p:cNvGrpSpPr/>
              <p:nvPr/>
            </p:nvGrpSpPr>
            <p:grpSpPr>
              <a:xfrm>
                <a:off x="3200400" y="2748119"/>
                <a:ext cx="3564466" cy="1126066"/>
                <a:chOff x="3200400" y="3505200"/>
                <a:chExt cx="3564466" cy="1126066"/>
              </a:xfrm>
            </p:grpSpPr>
            <p:sp>
              <p:nvSpPr>
                <p:cNvPr id="7" name="Rectangle 6"/>
                <p:cNvSpPr/>
                <p:nvPr/>
              </p:nvSpPr>
              <p:spPr>
                <a:xfrm>
                  <a:off x="3200400" y="3505200"/>
                  <a:ext cx="3564466" cy="112606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8" name="TextBox 7"/>
                <p:cNvSpPr txBox="1"/>
                <p:nvPr/>
              </p:nvSpPr>
              <p:spPr>
                <a:xfrm>
                  <a:off x="4677833" y="3784601"/>
                  <a:ext cx="609600" cy="523220"/>
                </a:xfrm>
                <a:prstGeom prst="rect">
                  <a:avLst/>
                </a:prstGeom>
                <a:noFill/>
              </p:spPr>
              <p:txBody>
                <a:bodyPr wrap="square" rtlCol="0">
                  <a:spAutoFit/>
                </a:bodyPr>
                <a:lstStyle/>
                <a:p>
                  <a:r>
                    <a:rPr lang="en-US" sz="2800" dirty="0" smtClean="0"/>
                    <a:t>#1</a:t>
                  </a:r>
                  <a:endParaRPr lang="bg-BG" sz="2800" dirty="0"/>
                </a:p>
              </p:txBody>
            </p:sp>
          </p:grpSp>
          <p:sp>
            <p:nvSpPr>
              <p:cNvPr id="6" name="TextBox 5"/>
              <p:cNvSpPr txBox="1"/>
              <p:nvPr/>
            </p:nvSpPr>
            <p:spPr>
              <a:xfrm>
                <a:off x="3329517" y="2787932"/>
                <a:ext cx="505064" cy="400110"/>
              </a:xfrm>
              <a:prstGeom prst="rect">
                <a:avLst/>
              </a:prstGeom>
              <a:noFill/>
            </p:spPr>
            <p:txBody>
              <a:bodyPr wrap="square" rtlCol="0">
                <a:spAutoFit/>
              </a:bodyPr>
              <a:lstStyle/>
              <a:p>
                <a:r>
                  <a:rPr lang="en-US" sz="2000" dirty="0" smtClean="0"/>
                  <a:t>DB</a:t>
                </a:r>
                <a:endParaRPr lang="bg-BG" sz="2000" dirty="0"/>
              </a:p>
            </p:txBody>
          </p:sp>
        </p:grpSp>
        <p:sp>
          <p:nvSpPr>
            <p:cNvPr id="9" name="TextBox 8"/>
            <p:cNvSpPr txBox="1"/>
            <p:nvPr/>
          </p:nvSpPr>
          <p:spPr>
            <a:xfrm>
              <a:off x="3339349" y="3663127"/>
              <a:ext cx="387077" cy="400110"/>
            </a:xfrm>
            <a:prstGeom prst="rect">
              <a:avLst/>
            </a:prstGeom>
            <a:noFill/>
          </p:spPr>
          <p:txBody>
            <a:bodyPr wrap="square" rtlCol="0">
              <a:spAutoFit/>
            </a:bodyPr>
            <a:lstStyle/>
            <a:p>
              <a:r>
                <a:rPr lang="en-US" sz="2000" dirty="0" smtClean="0"/>
                <a:t>B</a:t>
              </a:r>
              <a:endParaRPr lang="bg-BG" sz="2000" dirty="0"/>
            </a:p>
          </p:txBody>
        </p:sp>
      </p:grpSp>
      <p:grpSp>
        <p:nvGrpSpPr>
          <p:cNvPr id="16" name="Group 15"/>
          <p:cNvGrpSpPr/>
          <p:nvPr/>
        </p:nvGrpSpPr>
        <p:grpSpPr>
          <a:xfrm>
            <a:off x="7396316" y="2937171"/>
            <a:ext cx="3564466" cy="1126066"/>
            <a:chOff x="3210232" y="2984090"/>
            <a:chExt cx="3564466" cy="1126066"/>
          </a:xfrm>
        </p:grpSpPr>
        <p:grpSp>
          <p:nvGrpSpPr>
            <p:cNvPr id="17" name="Group 16"/>
            <p:cNvGrpSpPr/>
            <p:nvPr/>
          </p:nvGrpSpPr>
          <p:grpSpPr>
            <a:xfrm>
              <a:off x="3210232" y="2984090"/>
              <a:ext cx="3564466" cy="1126066"/>
              <a:chOff x="3200400" y="2748119"/>
              <a:chExt cx="3564466" cy="1126066"/>
            </a:xfrm>
          </p:grpSpPr>
          <p:grpSp>
            <p:nvGrpSpPr>
              <p:cNvPr id="19" name="Group 18"/>
              <p:cNvGrpSpPr/>
              <p:nvPr/>
            </p:nvGrpSpPr>
            <p:grpSpPr>
              <a:xfrm>
                <a:off x="3200400" y="2748119"/>
                <a:ext cx="3564466" cy="1126066"/>
                <a:chOff x="3200400" y="3505200"/>
                <a:chExt cx="3564466" cy="1126066"/>
              </a:xfrm>
            </p:grpSpPr>
            <p:sp>
              <p:nvSpPr>
                <p:cNvPr id="21" name="Rectangle 20"/>
                <p:cNvSpPr/>
                <p:nvPr/>
              </p:nvSpPr>
              <p:spPr>
                <a:xfrm>
                  <a:off x="3200400" y="3505200"/>
                  <a:ext cx="3564466" cy="112606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2" name="TextBox 21"/>
                <p:cNvSpPr txBox="1"/>
                <p:nvPr/>
              </p:nvSpPr>
              <p:spPr>
                <a:xfrm>
                  <a:off x="4677833" y="3784601"/>
                  <a:ext cx="609600" cy="523220"/>
                </a:xfrm>
                <a:prstGeom prst="rect">
                  <a:avLst/>
                </a:prstGeom>
                <a:noFill/>
              </p:spPr>
              <p:txBody>
                <a:bodyPr wrap="square" rtlCol="0">
                  <a:spAutoFit/>
                </a:bodyPr>
                <a:lstStyle/>
                <a:p>
                  <a:r>
                    <a:rPr lang="en-US" sz="2800" dirty="0" smtClean="0"/>
                    <a:t>#1</a:t>
                  </a:r>
                  <a:endParaRPr lang="bg-BG" sz="2800" dirty="0"/>
                </a:p>
              </p:txBody>
            </p:sp>
          </p:grpSp>
          <p:sp>
            <p:nvSpPr>
              <p:cNvPr id="20" name="TextBox 19"/>
              <p:cNvSpPr txBox="1"/>
              <p:nvPr/>
            </p:nvSpPr>
            <p:spPr>
              <a:xfrm>
                <a:off x="3329517" y="2787932"/>
                <a:ext cx="505064" cy="400110"/>
              </a:xfrm>
              <a:prstGeom prst="rect">
                <a:avLst/>
              </a:prstGeom>
              <a:noFill/>
            </p:spPr>
            <p:txBody>
              <a:bodyPr wrap="square" rtlCol="0">
                <a:spAutoFit/>
              </a:bodyPr>
              <a:lstStyle/>
              <a:p>
                <a:r>
                  <a:rPr lang="en-US" sz="2000" dirty="0" smtClean="0"/>
                  <a:t>DB</a:t>
                </a:r>
                <a:endParaRPr lang="bg-BG" sz="2000" dirty="0"/>
              </a:p>
            </p:txBody>
          </p:sp>
        </p:grpSp>
        <p:sp>
          <p:nvSpPr>
            <p:cNvPr id="18" name="TextBox 17"/>
            <p:cNvSpPr txBox="1"/>
            <p:nvPr/>
          </p:nvSpPr>
          <p:spPr>
            <a:xfrm>
              <a:off x="3339349" y="3663127"/>
              <a:ext cx="505064" cy="400110"/>
            </a:xfrm>
            <a:prstGeom prst="rect">
              <a:avLst/>
            </a:prstGeom>
            <a:noFill/>
          </p:spPr>
          <p:txBody>
            <a:bodyPr wrap="square" rtlCol="0">
              <a:spAutoFit/>
            </a:bodyPr>
            <a:lstStyle/>
            <a:p>
              <a:r>
                <a:rPr lang="en-US" sz="2000" strike="sngStrike"/>
                <a:t>B</a:t>
              </a:r>
              <a:r>
                <a:rPr lang="en-US" sz="2000"/>
                <a:t>B</a:t>
              </a:r>
              <a:endParaRPr lang="bg-BG" sz="2000" dirty="0"/>
            </a:p>
          </p:txBody>
        </p:sp>
      </p:grpSp>
    </p:spTree>
    <p:extLst>
      <p:ext uri="{BB962C8B-B14F-4D97-AF65-F5344CB8AC3E}">
        <p14:creationId xmlns:p14="http://schemas.microsoft.com/office/powerpoint/2010/main" val="14836846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Illegal moves</a:t>
            </a:r>
            <a:endParaRPr lang="bg-BG" dirty="0"/>
          </a:p>
        </p:txBody>
      </p:sp>
      <p:sp>
        <p:nvSpPr>
          <p:cNvPr id="3" name="Content Placeholder 2"/>
          <p:cNvSpPr>
            <a:spLocks noGrp="1"/>
          </p:cNvSpPr>
          <p:nvPr>
            <p:ph idx="1"/>
          </p:nvPr>
        </p:nvSpPr>
        <p:spPr/>
        <p:txBody>
          <a:bodyPr>
            <a:normAutofit/>
          </a:bodyPr>
          <a:lstStyle/>
          <a:p>
            <a:r>
              <a:rPr lang="en-US" dirty="0" smtClean="0"/>
              <a:t>A card cannot be moved more than once in the same day</a:t>
            </a:r>
          </a:p>
          <a:p>
            <a:r>
              <a:rPr lang="en-US" dirty="0" smtClean="0"/>
              <a:t>When </a:t>
            </a:r>
            <a:r>
              <a:rPr lang="en-US" dirty="0"/>
              <a:t>you pair to help a teammate both of you are allowed to move only one card. For example:</a:t>
            </a:r>
          </a:p>
          <a:p>
            <a:pPr marL="0" indent="0">
              <a:buNone/>
            </a:pPr>
            <a:endParaRPr lang="en-US" dirty="0"/>
          </a:p>
          <a:p>
            <a:pPr lvl="1"/>
            <a:r>
              <a:rPr lang="en-US" dirty="0"/>
              <a:t>Team member #20 has T and team member #23 has H. </a:t>
            </a:r>
          </a:p>
          <a:p>
            <a:pPr lvl="1"/>
            <a:r>
              <a:rPr lang="en-US" dirty="0"/>
              <a:t>They pair and #23 </a:t>
            </a:r>
            <a:r>
              <a:rPr lang="en-US" dirty="0" smtClean="0"/>
              <a:t>moves </a:t>
            </a:r>
            <a:r>
              <a:rPr lang="en-US" dirty="0"/>
              <a:t>the card that belongs to #20. </a:t>
            </a:r>
          </a:p>
          <a:p>
            <a:pPr lvl="1"/>
            <a:r>
              <a:rPr lang="en-US" dirty="0"/>
              <a:t>After that #20 has no </a:t>
            </a:r>
            <a:r>
              <a:rPr lang="en-US" dirty="0" smtClean="0"/>
              <a:t>T </a:t>
            </a:r>
            <a:r>
              <a:rPr lang="en-US" dirty="0"/>
              <a:t>left i.e. no card should be blocked and a new card started.</a:t>
            </a:r>
          </a:p>
          <a:p>
            <a:endParaRPr lang="bg-BG" dirty="0"/>
          </a:p>
        </p:txBody>
      </p:sp>
    </p:spTree>
    <p:extLst>
      <p:ext uri="{BB962C8B-B14F-4D97-AF65-F5344CB8AC3E}">
        <p14:creationId xmlns:p14="http://schemas.microsoft.com/office/powerpoint/2010/main" val="1160479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t="11928" b="8876"/>
          <a:stretch/>
        </p:blipFill>
        <p:spPr>
          <a:xfrm>
            <a:off x="1267550" y="786384"/>
            <a:ext cx="9509407" cy="5321808"/>
          </a:xfrm>
          <a:prstGeom prst="rect">
            <a:avLst/>
          </a:prstGeom>
        </p:spPr>
      </p:pic>
      <p:sp>
        <p:nvSpPr>
          <p:cNvPr id="2" name="Title 1"/>
          <p:cNvSpPr>
            <a:spLocks noGrp="1"/>
          </p:cNvSpPr>
          <p:nvPr>
            <p:ph type="title"/>
          </p:nvPr>
        </p:nvSpPr>
        <p:spPr>
          <a:xfrm>
            <a:off x="609600" y="201485"/>
            <a:ext cx="10972800" cy="584899"/>
          </a:xfrm>
        </p:spPr>
        <p:txBody>
          <a:bodyPr>
            <a:normAutofit fontScale="90000"/>
          </a:bodyPr>
          <a:lstStyle/>
          <a:p>
            <a:r>
              <a:rPr lang="en-US" dirty="0"/>
              <a:t>If you have </a:t>
            </a:r>
            <a:r>
              <a:rPr lang="en-US" dirty="0" smtClean="0"/>
              <a:t>Heads (H) </a:t>
            </a:r>
            <a:r>
              <a:rPr lang="en-US" dirty="0">
                <a:latin typeface="Cambria" charset="0"/>
                <a:ea typeface="ＭＳ 明朝" charset="-128"/>
                <a:cs typeface="Times New Roman" charset="0"/>
              </a:rPr>
              <a:t>d</a:t>
            </a:r>
            <a:r>
              <a:rPr lang="en-US" dirty="0" smtClean="0">
                <a:latin typeface="Cambria" charset="0"/>
                <a:ea typeface="ＭＳ 明朝" charset="-128"/>
                <a:cs typeface="Times New Roman" charset="0"/>
              </a:rPr>
              <a:t>o only one </a:t>
            </a:r>
            <a:r>
              <a:rPr lang="en-US" dirty="0">
                <a:latin typeface="Cambria" charset="0"/>
                <a:ea typeface="ＭＳ 明朝" charset="-128"/>
                <a:cs typeface="Times New Roman" charset="0"/>
              </a:rPr>
              <a:t>of</a:t>
            </a:r>
            <a:r>
              <a:rPr lang="en-US" dirty="0" smtClean="0">
                <a:latin typeface="Cambria" charset="0"/>
                <a:ea typeface="ＭＳ 明朝" charset="-128"/>
                <a:cs typeface="Times New Roman" charset="0"/>
              </a:rPr>
              <a:t>:</a:t>
            </a:r>
            <a:endParaRPr lang="bg-BG" dirty="0"/>
          </a:p>
        </p:txBody>
      </p:sp>
      <p:grpSp>
        <p:nvGrpSpPr>
          <p:cNvPr id="8" name="Group 7"/>
          <p:cNvGrpSpPr/>
          <p:nvPr/>
        </p:nvGrpSpPr>
        <p:grpSpPr>
          <a:xfrm>
            <a:off x="2112264" y="1645920"/>
            <a:ext cx="1792224" cy="667512"/>
            <a:chOff x="2112264" y="1645920"/>
            <a:chExt cx="1792224" cy="667512"/>
          </a:xfrm>
        </p:grpSpPr>
        <p:sp>
          <p:nvSpPr>
            <p:cNvPr id="6" name="Rectangle 5"/>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7" name="TextBox 6"/>
            <p:cNvSpPr txBox="1"/>
            <p:nvPr/>
          </p:nvSpPr>
          <p:spPr>
            <a:xfrm>
              <a:off x="2752344" y="1773936"/>
              <a:ext cx="493776" cy="369332"/>
            </a:xfrm>
            <a:prstGeom prst="rect">
              <a:avLst/>
            </a:prstGeom>
            <a:noFill/>
          </p:spPr>
          <p:txBody>
            <a:bodyPr wrap="square" rtlCol="0">
              <a:spAutoFit/>
            </a:bodyPr>
            <a:lstStyle/>
            <a:p>
              <a:r>
                <a:rPr lang="en-US" dirty="0" smtClean="0"/>
                <a:t>#4</a:t>
              </a:r>
              <a:endParaRPr lang="bg-BG" dirty="0"/>
            </a:p>
          </p:txBody>
        </p:sp>
      </p:grpSp>
      <p:grpSp>
        <p:nvGrpSpPr>
          <p:cNvPr id="18" name="Group 17"/>
          <p:cNvGrpSpPr/>
          <p:nvPr/>
        </p:nvGrpSpPr>
        <p:grpSpPr>
          <a:xfrm>
            <a:off x="2161032" y="2666000"/>
            <a:ext cx="1792224" cy="667512"/>
            <a:chOff x="2112264" y="1645920"/>
            <a:chExt cx="1792224" cy="667512"/>
          </a:xfrm>
        </p:grpSpPr>
        <p:sp>
          <p:nvSpPr>
            <p:cNvPr id="19" name="Rectangle 18"/>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0" name="TextBox 19"/>
            <p:cNvSpPr txBox="1"/>
            <p:nvPr/>
          </p:nvSpPr>
          <p:spPr>
            <a:xfrm>
              <a:off x="2752344" y="1773936"/>
              <a:ext cx="493776" cy="369332"/>
            </a:xfrm>
            <a:prstGeom prst="rect">
              <a:avLst/>
            </a:prstGeom>
            <a:noFill/>
          </p:spPr>
          <p:txBody>
            <a:bodyPr wrap="square" rtlCol="0">
              <a:spAutoFit/>
            </a:bodyPr>
            <a:lstStyle/>
            <a:p>
              <a:r>
                <a:rPr lang="en-US" dirty="0" smtClean="0"/>
                <a:t>#5</a:t>
              </a:r>
              <a:endParaRPr lang="bg-BG" dirty="0"/>
            </a:p>
          </p:txBody>
        </p:sp>
      </p:grpSp>
      <p:grpSp>
        <p:nvGrpSpPr>
          <p:cNvPr id="21" name="Group 20"/>
          <p:cNvGrpSpPr/>
          <p:nvPr/>
        </p:nvGrpSpPr>
        <p:grpSpPr>
          <a:xfrm>
            <a:off x="2151888" y="3618500"/>
            <a:ext cx="1792224" cy="667512"/>
            <a:chOff x="2112264" y="1645920"/>
            <a:chExt cx="1792224" cy="667512"/>
          </a:xfrm>
        </p:grpSpPr>
        <p:sp>
          <p:nvSpPr>
            <p:cNvPr id="22" name="Rectangle 21"/>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3" name="TextBox 22"/>
            <p:cNvSpPr txBox="1"/>
            <p:nvPr/>
          </p:nvSpPr>
          <p:spPr>
            <a:xfrm>
              <a:off x="2752344" y="1773936"/>
              <a:ext cx="493776" cy="369332"/>
            </a:xfrm>
            <a:prstGeom prst="rect">
              <a:avLst/>
            </a:prstGeom>
            <a:noFill/>
          </p:spPr>
          <p:txBody>
            <a:bodyPr wrap="square" rtlCol="0">
              <a:spAutoFit/>
            </a:bodyPr>
            <a:lstStyle/>
            <a:p>
              <a:r>
                <a:rPr lang="en-US" dirty="0" smtClean="0"/>
                <a:t>#6</a:t>
              </a:r>
              <a:endParaRPr lang="bg-BG" dirty="0"/>
            </a:p>
          </p:txBody>
        </p:sp>
      </p:grpSp>
      <p:grpSp>
        <p:nvGrpSpPr>
          <p:cNvPr id="24" name="Group 23"/>
          <p:cNvGrpSpPr/>
          <p:nvPr/>
        </p:nvGrpSpPr>
        <p:grpSpPr>
          <a:xfrm>
            <a:off x="2151888" y="4545615"/>
            <a:ext cx="1792224" cy="667512"/>
            <a:chOff x="2112264" y="1645920"/>
            <a:chExt cx="1792224" cy="667512"/>
          </a:xfrm>
        </p:grpSpPr>
        <p:sp>
          <p:nvSpPr>
            <p:cNvPr id="25" name="Rectangle 24"/>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6" name="TextBox 25"/>
            <p:cNvSpPr txBox="1"/>
            <p:nvPr/>
          </p:nvSpPr>
          <p:spPr>
            <a:xfrm>
              <a:off x="2752344" y="1773936"/>
              <a:ext cx="493776" cy="369332"/>
            </a:xfrm>
            <a:prstGeom prst="rect">
              <a:avLst/>
            </a:prstGeom>
            <a:noFill/>
          </p:spPr>
          <p:txBody>
            <a:bodyPr wrap="square" rtlCol="0">
              <a:spAutoFit/>
            </a:bodyPr>
            <a:lstStyle/>
            <a:p>
              <a:r>
                <a:rPr lang="en-US" dirty="0" smtClean="0"/>
                <a:t>#7</a:t>
              </a:r>
              <a:endParaRPr lang="bg-BG" dirty="0"/>
            </a:p>
          </p:txBody>
        </p:sp>
      </p:grpSp>
      <p:grpSp>
        <p:nvGrpSpPr>
          <p:cNvPr id="36" name="Group 35"/>
          <p:cNvGrpSpPr/>
          <p:nvPr/>
        </p:nvGrpSpPr>
        <p:grpSpPr>
          <a:xfrm>
            <a:off x="4132371" y="1645919"/>
            <a:ext cx="1792224" cy="667513"/>
            <a:chOff x="4168947" y="1645919"/>
            <a:chExt cx="1792224" cy="667513"/>
          </a:xfrm>
        </p:grpSpPr>
        <p:grpSp>
          <p:nvGrpSpPr>
            <p:cNvPr id="15" name="Group 14"/>
            <p:cNvGrpSpPr/>
            <p:nvPr/>
          </p:nvGrpSpPr>
          <p:grpSpPr>
            <a:xfrm>
              <a:off x="4168947" y="1645920"/>
              <a:ext cx="1792224" cy="667512"/>
              <a:chOff x="2112264" y="1645920"/>
              <a:chExt cx="1792224" cy="667512"/>
            </a:xfrm>
          </p:grpSpPr>
          <p:sp>
            <p:nvSpPr>
              <p:cNvPr id="16" name="Rectangle 15"/>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7" name="TextBox 16"/>
              <p:cNvSpPr txBox="1"/>
              <p:nvPr/>
            </p:nvSpPr>
            <p:spPr>
              <a:xfrm>
                <a:off x="2752344" y="1773936"/>
                <a:ext cx="493776" cy="369332"/>
              </a:xfrm>
              <a:prstGeom prst="rect">
                <a:avLst/>
              </a:prstGeom>
              <a:noFill/>
            </p:spPr>
            <p:txBody>
              <a:bodyPr wrap="square" rtlCol="0">
                <a:spAutoFit/>
              </a:bodyPr>
              <a:lstStyle/>
              <a:p>
                <a:r>
                  <a:rPr lang="en-US" dirty="0" smtClean="0"/>
                  <a:t>#3</a:t>
                </a:r>
                <a:endParaRPr lang="bg-BG" dirty="0"/>
              </a:p>
            </p:txBody>
          </p:sp>
        </p:grpSp>
        <p:sp>
          <p:nvSpPr>
            <p:cNvPr id="30" name="TextBox 29"/>
            <p:cNvSpPr txBox="1"/>
            <p:nvPr/>
          </p:nvSpPr>
          <p:spPr>
            <a:xfrm>
              <a:off x="4168947" y="1645919"/>
              <a:ext cx="393193" cy="307777"/>
            </a:xfrm>
            <a:prstGeom prst="rect">
              <a:avLst/>
            </a:prstGeom>
            <a:noFill/>
          </p:spPr>
          <p:txBody>
            <a:bodyPr wrap="square" rtlCol="0">
              <a:spAutoFit/>
            </a:bodyPr>
            <a:lstStyle/>
            <a:p>
              <a:r>
                <a:rPr lang="en-US" sz="1400" smtClean="0"/>
                <a:t>DB</a:t>
              </a:r>
              <a:endParaRPr lang="bg-BG" sz="1400" dirty="0"/>
            </a:p>
          </p:txBody>
        </p:sp>
      </p:grpSp>
      <p:grpSp>
        <p:nvGrpSpPr>
          <p:cNvPr id="35" name="Group 34"/>
          <p:cNvGrpSpPr/>
          <p:nvPr/>
        </p:nvGrpSpPr>
        <p:grpSpPr>
          <a:xfrm>
            <a:off x="4099560" y="2666000"/>
            <a:ext cx="1815891" cy="703088"/>
            <a:chOff x="4145280" y="2666000"/>
            <a:chExt cx="1815891" cy="703088"/>
          </a:xfrm>
        </p:grpSpPr>
        <p:grpSp>
          <p:nvGrpSpPr>
            <p:cNvPr id="9" name="Group 8"/>
            <p:cNvGrpSpPr/>
            <p:nvPr/>
          </p:nvGrpSpPr>
          <p:grpSpPr>
            <a:xfrm>
              <a:off x="4168947" y="2666000"/>
              <a:ext cx="1792224" cy="667512"/>
              <a:chOff x="2112264" y="1645920"/>
              <a:chExt cx="1792224" cy="667512"/>
            </a:xfrm>
          </p:grpSpPr>
          <p:sp>
            <p:nvSpPr>
              <p:cNvPr id="10" name="Rectangle 9"/>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1" name="TextBox 10"/>
              <p:cNvSpPr txBox="1"/>
              <p:nvPr/>
            </p:nvSpPr>
            <p:spPr>
              <a:xfrm>
                <a:off x="2752344" y="1773936"/>
                <a:ext cx="493776" cy="369332"/>
              </a:xfrm>
              <a:prstGeom prst="rect">
                <a:avLst/>
              </a:prstGeom>
              <a:noFill/>
            </p:spPr>
            <p:txBody>
              <a:bodyPr wrap="square" rtlCol="0">
                <a:spAutoFit/>
              </a:bodyPr>
              <a:lstStyle/>
              <a:p>
                <a:r>
                  <a:rPr lang="en-US" dirty="0" smtClean="0"/>
                  <a:t>#2</a:t>
                </a:r>
                <a:endParaRPr lang="bg-BG" dirty="0"/>
              </a:p>
            </p:txBody>
          </p:sp>
        </p:grpSp>
        <p:sp>
          <p:nvSpPr>
            <p:cNvPr id="28" name="TextBox 27"/>
            <p:cNvSpPr txBox="1"/>
            <p:nvPr/>
          </p:nvSpPr>
          <p:spPr>
            <a:xfrm>
              <a:off x="4145280" y="2999756"/>
              <a:ext cx="274320" cy="369332"/>
            </a:xfrm>
            <a:prstGeom prst="rect">
              <a:avLst/>
            </a:prstGeom>
            <a:noFill/>
          </p:spPr>
          <p:txBody>
            <a:bodyPr wrap="square" rtlCol="0">
              <a:spAutoFit/>
            </a:bodyPr>
            <a:lstStyle/>
            <a:p>
              <a:r>
                <a:rPr lang="en-US" smtClean="0"/>
                <a:t>B</a:t>
              </a:r>
              <a:endParaRPr lang="bg-BG" dirty="0"/>
            </a:p>
          </p:txBody>
        </p:sp>
        <p:sp>
          <p:nvSpPr>
            <p:cNvPr id="31" name="TextBox 30"/>
            <p:cNvSpPr txBox="1"/>
            <p:nvPr/>
          </p:nvSpPr>
          <p:spPr>
            <a:xfrm>
              <a:off x="4177283" y="2678990"/>
              <a:ext cx="393193" cy="307777"/>
            </a:xfrm>
            <a:prstGeom prst="rect">
              <a:avLst/>
            </a:prstGeom>
            <a:noFill/>
          </p:spPr>
          <p:txBody>
            <a:bodyPr wrap="square" rtlCol="0">
              <a:spAutoFit/>
            </a:bodyPr>
            <a:lstStyle/>
            <a:p>
              <a:r>
                <a:rPr lang="en-US" sz="1400" dirty="0" smtClean="0"/>
                <a:t>DB</a:t>
              </a:r>
              <a:endParaRPr lang="bg-BG" sz="1400" dirty="0"/>
            </a:p>
          </p:txBody>
        </p:sp>
      </p:grpSp>
      <p:grpSp>
        <p:nvGrpSpPr>
          <p:cNvPr id="34" name="Group 33"/>
          <p:cNvGrpSpPr/>
          <p:nvPr/>
        </p:nvGrpSpPr>
        <p:grpSpPr>
          <a:xfrm>
            <a:off x="6123262" y="3618500"/>
            <a:ext cx="1792224" cy="667512"/>
            <a:chOff x="6141550" y="3618500"/>
            <a:chExt cx="1792224" cy="667512"/>
          </a:xfrm>
        </p:grpSpPr>
        <p:sp>
          <p:nvSpPr>
            <p:cNvPr id="13" name="Rectangle 12"/>
            <p:cNvSpPr/>
            <p:nvPr/>
          </p:nvSpPr>
          <p:spPr>
            <a:xfrm>
              <a:off x="6141550" y="361850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4" name="TextBox 13"/>
            <p:cNvSpPr txBox="1"/>
            <p:nvPr/>
          </p:nvSpPr>
          <p:spPr>
            <a:xfrm>
              <a:off x="6781630" y="3746516"/>
              <a:ext cx="493776" cy="369332"/>
            </a:xfrm>
            <a:prstGeom prst="rect">
              <a:avLst/>
            </a:prstGeom>
            <a:noFill/>
          </p:spPr>
          <p:txBody>
            <a:bodyPr wrap="square" rtlCol="0">
              <a:spAutoFit/>
            </a:bodyPr>
            <a:lstStyle/>
            <a:p>
              <a:r>
                <a:rPr lang="en-US" smtClean="0"/>
                <a:t>#1</a:t>
              </a:r>
              <a:endParaRPr lang="bg-BG" dirty="0"/>
            </a:p>
          </p:txBody>
        </p:sp>
        <p:sp>
          <p:nvSpPr>
            <p:cNvPr id="32" name="TextBox 31"/>
            <p:cNvSpPr txBox="1"/>
            <p:nvPr/>
          </p:nvSpPr>
          <p:spPr>
            <a:xfrm>
              <a:off x="6187270" y="3652062"/>
              <a:ext cx="393193" cy="307777"/>
            </a:xfrm>
            <a:prstGeom prst="rect">
              <a:avLst/>
            </a:prstGeom>
            <a:noFill/>
          </p:spPr>
          <p:txBody>
            <a:bodyPr wrap="square" rtlCol="0">
              <a:spAutoFit/>
            </a:bodyPr>
            <a:lstStyle/>
            <a:p>
              <a:r>
                <a:rPr lang="en-US" sz="1400" dirty="0" smtClean="0"/>
                <a:t>XY</a:t>
              </a:r>
              <a:endParaRPr lang="bg-BG" sz="1400" dirty="0"/>
            </a:p>
          </p:txBody>
        </p:sp>
      </p:grpSp>
      <p:sp>
        <p:nvSpPr>
          <p:cNvPr id="29" name="Right Arrow 28"/>
          <p:cNvSpPr/>
          <p:nvPr/>
        </p:nvSpPr>
        <p:spPr>
          <a:xfrm>
            <a:off x="5751576" y="2752831"/>
            <a:ext cx="1855686" cy="53949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Unblock &amp; Advance </a:t>
            </a:r>
            <a:endParaRPr lang="bg-BG" sz="1400" dirty="0"/>
          </a:p>
        </p:txBody>
      </p:sp>
      <p:sp>
        <p:nvSpPr>
          <p:cNvPr id="27" name="Right Arrow 26"/>
          <p:cNvSpPr/>
          <p:nvPr/>
        </p:nvSpPr>
        <p:spPr>
          <a:xfrm>
            <a:off x="5751576" y="1773936"/>
            <a:ext cx="1143000" cy="53949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mtClean="0"/>
              <a:t>Advance </a:t>
            </a:r>
            <a:endParaRPr lang="bg-BG" sz="1400" dirty="0"/>
          </a:p>
        </p:txBody>
      </p:sp>
      <p:sp>
        <p:nvSpPr>
          <p:cNvPr id="37" name="Right Arrow 36"/>
          <p:cNvSpPr/>
          <p:nvPr/>
        </p:nvSpPr>
        <p:spPr>
          <a:xfrm>
            <a:off x="3788090" y="3746516"/>
            <a:ext cx="1855686" cy="53949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Start a new card </a:t>
            </a:r>
            <a:endParaRPr lang="bg-BG" sz="1400" dirty="0"/>
          </a:p>
        </p:txBody>
      </p:sp>
      <p:sp>
        <p:nvSpPr>
          <p:cNvPr id="38" name="Right Arrow 37"/>
          <p:cNvSpPr/>
          <p:nvPr/>
        </p:nvSpPr>
        <p:spPr>
          <a:xfrm>
            <a:off x="7607262" y="3682508"/>
            <a:ext cx="1855686" cy="53949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Help somebody else</a:t>
            </a:r>
            <a:endParaRPr lang="bg-BG" sz="1400" dirty="0"/>
          </a:p>
        </p:txBody>
      </p:sp>
      <p:sp>
        <p:nvSpPr>
          <p:cNvPr id="39" name="TextBox 38"/>
          <p:cNvSpPr txBox="1"/>
          <p:nvPr/>
        </p:nvSpPr>
        <p:spPr>
          <a:xfrm>
            <a:off x="4111329" y="2988302"/>
            <a:ext cx="274320" cy="369332"/>
          </a:xfrm>
          <a:prstGeom prst="rect">
            <a:avLst/>
          </a:prstGeom>
          <a:noFill/>
        </p:spPr>
        <p:txBody>
          <a:bodyPr wrap="square" rtlCol="0">
            <a:spAutoFit/>
          </a:bodyPr>
          <a:lstStyle/>
          <a:p>
            <a:r>
              <a:rPr lang="en-US" dirty="0"/>
              <a:t>|</a:t>
            </a:r>
            <a:endParaRPr lang="bg-BG" dirty="0"/>
          </a:p>
        </p:txBody>
      </p:sp>
      <p:sp>
        <p:nvSpPr>
          <p:cNvPr id="40" name="TextBox 39"/>
          <p:cNvSpPr txBox="1"/>
          <p:nvPr/>
        </p:nvSpPr>
        <p:spPr>
          <a:xfrm>
            <a:off x="4128515" y="3636062"/>
            <a:ext cx="393193" cy="307777"/>
          </a:xfrm>
          <a:prstGeom prst="rect">
            <a:avLst/>
          </a:prstGeom>
          <a:noFill/>
        </p:spPr>
        <p:txBody>
          <a:bodyPr wrap="square" rtlCol="0">
            <a:spAutoFit/>
          </a:bodyPr>
          <a:lstStyle/>
          <a:p>
            <a:r>
              <a:rPr lang="en-US" sz="1400" dirty="0" smtClean="0"/>
              <a:t>DB</a:t>
            </a:r>
            <a:endParaRPr lang="bg-BG" sz="1400" dirty="0"/>
          </a:p>
        </p:txBody>
      </p:sp>
      <p:sp>
        <p:nvSpPr>
          <p:cNvPr id="41" name="Oval 40"/>
          <p:cNvSpPr/>
          <p:nvPr/>
        </p:nvSpPr>
        <p:spPr>
          <a:xfrm>
            <a:off x="6135624" y="3636062"/>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42" name="Oval 41"/>
          <p:cNvSpPr/>
          <p:nvPr/>
        </p:nvSpPr>
        <p:spPr>
          <a:xfrm>
            <a:off x="4111329" y="3636061"/>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43" name="TextBox 42"/>
          <p:cNvSpPr txBox="1"/>
          <p:nvPr/>
        </p:nvSpPr>
        <p:spPr>
          <a:xfrm>
            <a:off x="5200526" y="914400"/>
            <a:ext cx="383177" cy="400110"/>
          </a:xfrm>
          <a:prstGeom prst="rect">
            <a:avLst/>
          </a:prstGeom>
          <a:noFill/>
        </p:spPr>
        <p:txBody>
          <a:bodyPr wrap="square" rtlCol="0">
            <a:spAutoFit/>
          </a:bodyPr>
          <a:lstStyle/>
          <a:p>
            <a:r>
              <a:rPr lang="en-US" sz="2000" b="1" smtClean="0">
                <a:solidFill>
                  <a:srgbClr val="FF0000"/>
                </a:solidFill>
              </a:rPr>
              <a:t>4</a:t>
            </a:r>
            <a:endParaRPr lang="bg-BG" sz="2000" b="1" dirty="0">
              <a:solidFill>
                <a:srgbClr val="FF0000"/>
              </a:solidFill>
            </a:endParaRPr>
          </a:p>
        </p:txBody>
      </p:sp>
      <p:sp>
        <p:nvSpPr>
          <p:cNvPr id="44" name="TextBox 43"/>
          <p:cNvSpPr txBox="1"/>
          <p:nvPr/>
        </p:nvSpPr>
        <p:spPr>
          <a:xfrm>
            <a:off x="7138126" y="913814"/>
            <a:ext cx="383177" cy="400110"/>
          </a:xfrm>
          <a:prstGeom prst="rect">
            <a:avLst/>
          </a:prstGeom>
          <a:noFill/>
        </p:spPr>
        <p:txBody>
          <a:bodyPr wrap="square" rtlCol="0">
            <a:spAutoFit/>
          </a:bodyPr>
          <a:lstStyle/>
          <a:p>
            <a:r>
              <a:rPr lang="en-US" sz="2000" b="1" dirty="0" smtClean="0">
                <a:solidFill>
                  <a:srgbClr val="FF0000"/>
                </a:solidFill>
              </a:rPr>
              <a:t>4</a:t>
            </a:r>
            <a:endParaRPr lang="bg-BG" sz="2000" b="1" dirty="0">
              <a:solidFill>
                <a:srgbClr val="FF0000"/>
              </a:solidFill>
            </a:endParaRPr>
          </a:p>
        </p:txBody>
      </p:sp>
      <p:sp>
        <p:nvSpPr>
          <p:cNvPr id="45" name="Left Arrow 44"/>
          <p:cNvSpPr/>
          <p:nvPr/>
        </p:nvSpPr>
        <p:spPr>
          <a:xfrm>
            <a:off x="3925824" y="4709357"/>
            <a:ext cx="4286843" cy="426982"/>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XY </a:t>
            </a:r>
            <a:r>
              <a:rPr lang="en-US" sz="1400" dirty="0" err="1" smtClean="0"/>
              <a:t>shoould</a:t>
            </a:r>
            <a:r>
              <a:rPr lang="en-US" sz="1400" dirty="0" smtClean="0"/>
              <a:t> not block a card  and start a new card!</a:t>
            </a:r>
            <a:endParaRPr lang="bg-BG" sz="1400" dirty="0"/>
          </a:p>
        </p:txBody>
      </p:sp>
      <p:grpSp>
        <p:nvGrpSpPr>
          <p:cNvPr id="3" name="Group 2"/>
          <p:cNvGrpSpPr/>
          <p:nvPr/>
        </p:nvGrpSpPr>
        <p:grpSpPr>
          <a:xfrm>
            <a:off x="5394731" y="3620992"/>
            <a:ext cx="384048" cy="323777"/>
            <a:chOff x="5257083" y="3620992"/>
            <a:chExt cx="384048" cy="323777"/>
          </a:xfrm>
        </p:grpSpPr>
        <p:sp>
          <p:nvSpPr>
            <p:cNvPr id="46" name="Oval 45"/>
            <p:cNvSpPr/>
            <p:nvPr/>
          </p:nvSpPr>
          <p:spPr>
            <a:xfrm>
              <a:off x="5257083" y="3620992"/>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48" name="TextBox 47"/>
            <p:cNvSpPr txBox="1"/>
            <p:nvPr/>
          </p:nvSpPr>
          <p:spPr>
            <a:xfrm>
              <a:off x="5333060" y="3623383"/>
              <a:ext cx="241332" cy="307777"/>
            </a:xfrm>
            <a:prstGeom prst="rect">
              <a:avLst/>
            </a:prstGeom>
            <a:noFill/>
          </p:spPr>
          <p:txBody>
            <a:bodyPr wrap="square" rtlCol="0">
              <a:spAutoFit/>
            </a:bodyPr>
            <a:lstStyle/>
            <a:p>
              <a:r>
                <a:rPr lang="en-US" sz="1400" dirty="0" smtClean="0"/>
                <a:t>2</a:t>
              </a:r>
              <a:endParaRPr lang="bg-BG" sz="1400" dirty="0"/>
            </a:p>
          </p:txBody>
        </p:sp>
      </p:grpSp>
      <p:grpSp>
        <p:nvGrpSpPr>
          <p:cNvPr id="49" name="Group 48"/>
          <p:cNvGrpSpPr/>
          <p:nvPr/>
        </p:nvGrpSpPr>
        <p:grpSpPr>
          <a:xfrm>
            <a:off x="9371890" y="3920880"/>
            <a:ext cx="384048" cy="323777"/>
            <a:chOff x="5257083" y="3620992"/>
            <a:chExt cx="384048" cy="323777"/>
          </a:xfrm>
        </p:grpSpPr>
        <p:sp>
          <p:nvSpPr>
            <p:cNvPr id="50" name="Oval 49"/>
            <p:cNvSpPr/>
            <p:nvPr/>
          </p:nvSpPr>
          <p:spPr>
            <a:xfrm>
              <a:off x="5257083" y="3620992"/>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51" name="TextBox 50"/>
            <p:cNvSpPr txBox="1"/>
            <p:nvPr/>
          </p:nvSpPr>
          <p:spPr>
            <a:xfrm>
              <a:off x="5333060" y="3623383"/>
              <a:ext cx="241332" cy="307777"/>
            </a:xfrm>
            <a:prstGeom prst="rect">
              <a:avLst/>
            </a:prstGeom>
            <a:noFill/>
          </p:spPr>
          <p:txBody>
            <a:bodyPr wrap="square" rtlCol="0">
              <a:spAutoFit/>
            </a:bodyPr>
            <a:lstStyle/>
            <a:p>
              <a:r>
                <a:rPr lang="en-US" sz="1400" dirty="0"/>
                <a:t>5</a:t>
              </a:r>
              <a:endParaRPr lang="bg-BG" sz="1400" dirty="0"/>
            </a:p>
          </p:txBody>
        </p:sp>
      </p:grpSp>
    </p:spTree>
    <p:extLst>
      <p:ext uri="{BB962C8B-B14F-4D97-AF65-F5344CB8AC3E}">
        <p14:creationId xmlns:p14="http://schemas.microsoft.com/office/powerpoint/2010/main" val="1693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4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65 -0.00301 L 0.16263 2.59259E-6 " pathEditMode="relative" ptsTypes="AA">
                                      <p:cBhvr>
                                        <p:cTn id="18" dur="2000" fill="hold"/>
                                        <p:tgtEl>
                                          <p:spTgt spid="36"/>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44"/>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16328 0 " pathEditMode="relative" ptsTypes="AA">
                                      <p:cBhvr>
                                        <p:cTn id="38" dur="2000" fill="hold"/>
                                        <p:tgtEl>
                                          <p:spTgt spid="3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6328 0 " pathEditMode="relative" ptsTypes="AA">
                                      <p:cBhvr>
                                        <p:cTn id="40" dur="2000" fill="hold"/>
                                        <p:tgtEl>
                                          <p:spTgt spid="35"/>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grpId="0" nodeType="clickEffect">
                                  <p:stCondLst>
                                    <p:cond delay="0"/>
                                  </p:stCondLst>
                                  <p:childTnLst>
                                    <p:animScale>
                                      <p:cBhvr>
                                        <p:cTn id="48" dur="2000" fill="hold"/>
                                        <p:tgtEl>
                                          <p:spTgt spid="43"/>
                                        </p:tgtEl>
                                      </p:cBhvr>
                                      <p:by x="150000" y="150000"/>
                                    </p:animScale>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0326 0.00115 L 0.16029 0.00115 " pathEditMode="relative" ptsTypes="AA">
                                      <p:cBhvr>
                                        <p:cTn id="56" dur="2000" fill="hold"/>
                                        <p:tgtEl>
                                          <p:spTgt spid="21"/>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1" nodeType="clickEffect">
                                  <p:stCondLst>
                                    <p:cond delay="0"/>
                                  </p:stCondLst>
                                  <p:childTnLst>
                                    <p:animMotion origin="layout" path="M 0 0 L 0.15899 0 " pathEditMode="relative" ptsTypes="AA">
                                      <p:cBhvr>
                                        <p:cTn id="84" dur="2000" fill="hold"/>
                                        <p:tgtEl>
                                          <p:spTgt spid="41"/>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0 0 L 0.15899 0 " pathEditMode="relative" ptsTypes="AA">
                                      <p:cBhvr>
                                        <p:cTn id="86" dur="2000" fill="hold"/>
                                        <p:tgtEl>
                                          <p:spTgt spid="34"/>
                                        </p:tgtEl>
                                        <p:attrNameLst>
                                          <p:attrName>ppt_x</p:attrName>
                                          <p:attrName>ppt_y</p:attrName>
                                        </p:attrNameLst>
                                      </p:cBhvr>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7" grpId="0" animBg="1"/>
      <p:bldP spid="27" grpId="1" animBg="1"/>
      <p:bldP spid="37" grpId="0" animBg="1"/>
      <p:bldP spid="37" grpId="1" animBg="1"/>
      <p:bldP spid="38" grpId="0" animBg="1"/>
      <p:bldP spid="38" grpId="1" animBg="1"/>
      <p:bldP spid="39" grpId="0"/>
      <p:bldP spid="39" grpId="1"/>
      <p:bldP spid="40" grpId="0"/>
      <p:bldP spid="41" grpId="0" animBg="1"/>
      <p:bldP spid="41" grpId="1" animBg="1"/>
      <p:bldP spid="42" grpId="0" animBg="1"/>
      <p:bldP spid="43" grpId="0"/>
      <p:bldP spid="44" grpId="0"/>
      <p:bldP spid="44" grpId="1"/>
      <p:bldP spid="4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t="11928" b="8876"/>
          <a:stretch/>
        </p:blipFill>
        <p:spPr>
          <a:xfrm>
            <a:off x="1267550" y="786384"/>
            <a:ext cx="9509407" cy="5321808"/>
          </a:xfrm>
          <a:prstGeom prst="rect">
            <a:avLst/>
          </a:prstGeom>
        </p:spPr>
      </p:pic>
      <p:sp>
        <p:nvSpPr>
          <p:cNvPr id="2" name="Title 1"/>
          <p:cNvSpPr>
            <a:spLocks noGrp="1"/>
          </p:cNvSpPr>
          <p:nvPr>
            <p:ph type="title"/>
          </p:nvPr>
        </p:nvSpPr>
        <p:spPr>
          <a:xfrm>
            <a:off x="609600" y="201485"/>
            <a:ext cx="10972800" cy="584899"/>
          </a:xfrm>
        </p:spPr>
        <p:txBody>
          <a:bodyPr>
            <a:normAutofit fontScale="90000"/>
          </a:bodyPr>
          <a:lstStyle/>
          <a:p>
            <a:r>
              <a:rPr lang="en-US" dirty="0"/>
              <a:t>If you have </a:t>
            </a:r>
            <a:r>
              <a:rPr lang="en-US" dirty="0" smtClean="0"/>
              <a:t>Tails (T) do both</a:t>
            </a:r>
            <a:r>
              <a:rPr lang="mr-IN" dirty="0" smtClean="0"/>
              <a:t>…</a:t>
            </a:r>
            <a:endParaRPr lang="bg-BG" dirty="0"/>
          </a:p>
        </p:txBody>
      </p:sp>
      <p:grpSp>
        <p:nvGrpSpPr>
          <p:cNvPr id="8" name="Group 7"/>
          <p:cNvGrpSpPr/>
          <p:nvPr/>
        </p:nvGrpSpPr>
        <p:grpSpPr>
          <a:xfrm>
            <a:off x="2112264" y="1645920"/>
            <a:ext cx="1792224" cy="667512"/>
            <a:chOff x="2112264" y="1645920"/>
            <a:chExt cx="1792224" cy="667512"/>
          </a:xfrm>
        </p:grpSpPr>
        <p:sp>
          <p:nvSpPr>
            <p:cNvPr id="6" name="Rectangle 5"/>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7" name="TextBox 6"/>
            <p:cNvSpPr txBox="1"/>
            <p:nvPr/>
          </p:nvSpPr>
          <p:spPr>
            <a:xfrm>
              <a:off x="2752344" y="1773936"/>
              <a:ext cx="493776" cy="369332"/>
            </a:xfrm>
            <a:prstGeom prst="rect">
              <a:avLst/>
            </a:prstGeom>
            <a:noFill/>
          </p:spPr>
          <p:txBody>
            <a:bodyPr wrap="square" rtlCol="0">
              <a:spAutoFit/>
            </a:bodyPr>
            <a:lstStyle/>
            <a:p>
              <a:r>
                <a:rPr lang="en-US" dirty="0" smtClean="0"/>
                <a:t>#4</a:t>
              </a:r>
              <a:endParaRPr lang="bg-BG" dirty="0"/>
            </a:p>
          </p:txBody>
        </p:sp>
      </p:grpSp>
      <p:grpSp>
        <p:nvGrpSpPr>
          <p:cNvPr id="18" name="Group 17"/>
          <p:cNvGrpSpPr/>
          <p:nvPr/>
        </p:nvGrpSpPr>
        <p:grpSpPr>
          <a:xfrm>
            <a:off x="2161032" y="2666000"/>
            <a:ext cx="1792224" cy="667512"/>
            <a:chOff x="2112264" y="1645920"/>
            <a:chExt cx="1792224" cy="667512"/>
          </a:xfrm>
        </p:grpSpPr>
        <p:sp>
          <p:nvSpPr>
            <p:cNvPr id="19" name="Rectangle 18"/>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0" name="TextBox 19"/>
            <p:cNvSpPr txBox="1"/>
            <p:nvPr/>
          </p:nvSpPr>
          <p:spPr>
            <a:xfrm>
              <a:off x="2752344" y="1773936"/>
              <a:ext cx="493776" cy="369332"/>
            </a:xfrm>
            <a:prstGeom prst="rect">
              <a:avLst/>
            </a:prstGeom>
            <a:noFill/>
          </p:spPr>
          <p:txBody>
            <a:bodyPr wrap="square" rtlCol="0">
              <a:spAutoFit/>
            </a:bodyPr>
            <a:lstStyle/>
            <a:p>
              <a:r>
                <a:rPr lang="en-US" dirty="0" smtClean="0"/>
                <a:t>#5</a:t>
              </a:r>
              <a:endParaRPr lang="bg-BG" dirty="0"/>
            </a:p>
          </p:txBody>
        </p:sp>
      </p:grpSp>
      <p:grpSp>
        <p:nvGrpSpPr>
          <p:cNvPr id="21" name="Group 20"/>
          <p:cNvGrpSpPr/>
          <p:nvPr/>
        </p:nvGrpSpPr>
        <p:grpSpPr>
          <a:xfrm>
            <a:off x="2151888" y="3618500"/>
            <a:ext cx="1792224" cy="667512"/>
            <a:chOff x="2112264" y="1645920"/>
            <a:chExt cx="1792224" cy="667512"/>
          </a:xfrm>
        </p:grpSpPr>
        <p:sp>
          <p:nvSpPr>
            <p:cNvPr id="22" name="Rectangle 21"/>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3" name="TextBox 22"/>
            <p:cNvSpPr txBox="1"/>
            <p:nvPr/>
          </p:nvSpPr>
          <p:spPr>
            <a:xfrm>
              <a:off x="2752344" y="1773936"/>
              <a:ext cx="493776" cy="369332"/>
            </a:xfrm>
            <a:prstGeom prst="rect">
              <a:avLst/>
            </a:prstGeom>
            <a:noFill/>
          </p:spPr>
          <p:txBody>
            <a:bodyPr wrap="square" rtlCol="0">
              <a:spAutoFit/>
            </a:bodyPr>
            <a:lstStyle/>
            <a:p>
              <a:r>
                <a:rPr lang="en-US" dirty="0" smtClean="0"/>
                <a:t>#6</a:t>
              </a:r>
              <a:endParaRPr lang="bg-BG" dirty="0"/>
            </a:p>
          </p:txBody>
        </p:sp>
      </p:grpSp>
      <p:grpSp>
        <p:nvGrpSpPr>
          <p:cNvPr id="24" name="Group 23"/>
          <p:cNvGrpSpPr/>
          <p:nvPr/>
        </p:nvGrpSpPr>
        <p:grpSpPr>
          <a:xfrm>
            <a:off x="2151888" y="4545615"/>
            <a:ext cx="1792224" cy="667512"/>
            <a:chOff x="2112264" y="1645920"/>
            <a:chExt cx="1792224" cy="667512"/>
          </a:xfrm>
        </p:grpSpPr>
        <p:sp>
          <p:nvSpPr>
            <p:cNvPr id="25" name="Rectangle 24"/>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26" name="TextBox 25"/>
            <p:cNvSpPr txBox="1"/>
            <p:nvPr/>
          </p:nvSpPr>
          <p:spPr>
            <a:xfrm>
              <a:off x="2752344" y="1773936"/>
              <a:ext cx="493776" cy="369332"/>
            </a:xfrm>
            <a:prstGeom prst="rect">
              <a:avLst/>
            </a:prstGeom>
            <a:noFill/>
          </p:spPr>
          <p:txBody>
            <a:bodyPr wrap="square" rtlCol="0">
              <a:spAutoFit/>
            </a:bodyPr>
            <a:lstStyle/>
            <a:p>
              <a:r>
                <a:rPr lang="en-US" dirty="0" smtClean="0"/>
                <a:t>#7</a:t>
              </a:r>
              <a:endParaRPr lang="bg-BG" dirty="0"/>
            </a:p>
          </p:txBody>
        </p:sp>
      </p:grpSp>
      <p:grpSp>
        <p:nvGrpSpPr>
          <p:cNvPr id="36" name="Group 35"/>
          <p:cNvGrpSpPr/>
          <p:nvPr/>
        </p:nvGrpSpPr>
        <p:grpSpPr>
          <a:xfrm>
            <a:off x="4132371" y="1645919"/>
            <a:ext cx="1792224" cy="667513"/>
            <a:chOff x="4168947" y="1645919"/>
            <a:chExt cx="1792224" cy="667513"/>
          </a:xfrm>
        </p:grpSpPr>
        <p:grpSp>
          <p:nvGrpSpPr>
            <p:cNvPr id="15" name="Group 14"/>
            <p:cNvGrpSpPr/>
            <p:nvPr/>
          </p:nvGrpSpPr>
          <p:grpSpPr>
            <a:xfrm>
              <a:off x="4168947" y="1645920"/>
              <a:ext cx="1792224" cy="667512"/>
              <a:chOff x="2112264" y="1645920"/>
              <a:chExt cx="1792224" cy="667512"/>
            </a:xfrm>
          </p:grpSpPr>
          <p:sp>
            <p:nvSpPr>
              <p:cNvPr id="16" name="Rectangle 15"/>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7" name="TextBox 16"/>
              <p:cNvSpPr txBox="1"/>
              <p:nvPr/>
            </p:nvSpPr>
            <p:spPr>
              <a:xfrm>
                <a:off x="2752344" y="1773936"/>
                <a:ext cx="493776" cy="369332"/>
              </a:xfrm>
              <a:prstGeom prst="rect">
                <a:avLst/>
              </a:prstGeom>
              <a:noFill/>
            </p:spPr>
            <p:txBody>
              <a:bodyPr wrap="square" rtlCol="0">
                <a:spAutoFit/>
              </a:bodyPr>
              <a:lstStyle/>
              <a:p>
                <a:r>
                  <a:rPr lang="en-US" dirty="0" smtClean="0"/>
                  <a:t>#3</a:t>
                </a:r>
                <a:endParaRPr lang="bg-BG" dirty="0"/>
              </a:p>
            </p:txBody>
          </p:sp>
        </p:grpSp>
        <p:sp>
          <p:nvSpPr>
            <p:cNvPr id="30" name="TextBox 29"/>
            <p:cNvSpPr txBox="1"/>
            <p:nvPr/>
          </p:nvSpPr>
          <p:spPr>
            <a:xfrm>
              <a:off x="4168947" y="1645919"/>
              <a:ext cx="393193" cy="307777"/>
            </a:xfrm>
            <a:prstGeom prst="rect">
              <a:avLst/>
            </a:prstGeom>
            <a:noFill/>
          </p:spPr>
          <p:txBody>
            <a:bodyPr wrap="square" rtlCol="0">
              <a:spAutoFit/>
            </a:bodyPr>
            <a:lstStyle/>
            <a:p>
              <a:r>
                <a:rPr lang="en-US" sz="1400" smtClean="0"/>
                <a:t>DB</a:t>
              </a:r>
              <a:endParaRPr lang="bg-BG" sz="1400" dirty="0"/>
            </a:p>
          </p:txBody>
        </p:sp>
      </p:grpSp>
      <p:grpSp>
        <p:nvGrpSpPr>
          <p:cNvPr id="35" name="Group 34"/>
          <p:cNvGrpSpPr/>
          <p:nvPr/>
        </p:nvGrpSpPr>
        <p:grpSpPr>
          <a:xfrm>
            <a:off x="4123227" y="2666000"/>
            <a:ext cx="1792224" cy="667512"/>
            <a:chOff x="4168947" y="2666000"/>
            <a:chExt cx="1792224" cy="667512"/>
          </a:xfrm>
        </p:grpSpPr>
        <p:grpSp>
          <p:nvGrpSpPr>
            <p:cNvPr id="9" name="Group 8"/>
            <p:cNvGrpSpPr/>
            <p:nvPr/>
          </p:nvGrpSpPr>
          <p:grpSpPr>
            <a:xfrm>
              <a:off x="4168947" y="2666000"/>
              <a:ext cx="1792224" cy="667512"/>
              <a:chOff x="2112264" y="1645920"/>
              <a:chExt cx="1792224" cy="667512"/>
            </a:xfrm>
          </p:grpSpPr>
          <p:sp>
            <p:nvSpPr>
              <p:cNvPr id="10" name="Rectangle 9"/>
              <p:cNvSpPr/>
              <p:nvPr/>
            </p:nvSpPr>
            <p:spPr>
              <a:xfrm>
                <a:off x="2112264" y="1645920"/>
                <a:ext cx="1792224" cy="66751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1" name="TextBox 10"/>
              <p:cNvSpPr txBox="1"/>
              <p:nvPr/>
            </p:nvSpPr>
            <p:spPr>
              <a:xfrm>
                <a:off x="2752344" y="1773936"/>
                <a:ext cx="493776" cy="369332"/>
              </a:xfrm>
              <a:prstGeom prst="rect">
                <a:avLst/>
              </a:prstGeom>
              <a:noFill/>
            </p:spPr>
            <p:txBody>
              <a:bodyPr wrap="square" rtlCol="0">
                <a:spAutoFit/>
              </a:bodyPr>
              <a:lstStyle/>
              <a:p>
                <a:r>
                  <a:rPr lang="en-US" dirty="0" smtClean="0"/>
                  <a:t>#2</a:t>
                </a:r>
                <a:endParaRPr lang="bg-BG" dirty="0"/>
              </a:p>
            </p:txBody>
          </p:sp>
        </p:grpSp>
        <p:sp>
          <p:nvSpPr>
            <p:cNvPr id="31" name="TextBox 30"/>
            <p:cNvSpPr txBox="1"/>
            <p:nvPr/>
          </p:nvSpPr>
          <p:spPr>
            <a:xfrm>
              <a:off x="4177283" y="2678990"/>
              <a:ext cx="393193" cy="307777"/>
            </a:xfrm>
            <a:prstGeom prst="rect">
              <a:avLst/>
            </a:prstGeom>
            <a:noFill/>
          </p:spPr>
          <p:txBody>
            <a:bodyPr wrap="square" rtlCol="0">
              <a:spAutoFit/>
            </a:bodyPr>
            <a:lstStyle/>
            <a:p>
              <a:r>
                <a:rPr lang="en-US" sz="1400" dirty="0" smtClean="0"/>
                <a:t>DB</a:t>
              </a:r>
              <a:endParaRPr lang="bg-BG" sz="1400" dirty="0"/>
            </a:p>
          </p:txBody>
        </p:sp>
      </p:grpSp>
      <p:sp>
        <p:nvSpPr>
          <p:cNvPr id="37" name="Right Arrow 36"/>
          <p:cNvSpPr/>
          <p:nvPr/>
        </p:nvSpPr>
        <p:spPr>
          <a:xfrm>
            <a:off x="3788090" y="3746516"/>
            <a:ext cx="1855686" cy="53949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Start a new card </a:t>
            </a:r>
            <a:endParaRPr lang="bg-BG" sz="1400" dirty="0"/>
          </a:p>
        </p:txBody>
      </p:sp>
      <p:sp>
        <p:nvSpPr>
          <p:cNvPr id="40" name="TextBox 39"/>
          <p:cNvSpPr txBox="1"/>
          <p:nvPr/>
        </p:nvSpPr>
        <p:spPr>
          <a:xfrm>
            <a:off x="4128515" y="3636062"/>
            <a:ext cx="393193" cy="307777"/>
          </a:xfrm>
          <a:prstGeom prst="rect">
            <a:avLst/>
          </a:prstGeom>
          <a:noFill/>
        </p:spPr>
        <p:txBody>
          <a:bodyPr wrap="square" rtlCol="0">
            <a:spAutoFit/>
          </a:bodyPr>
          <a:lstStyle/>
          <a:p>
            <a:r>
              <a:rPr lang="en-US" sz="1400" dirty="0" smtClean="0"/>
              <a:t>DB</a:t>
            </a:r>
            <a:endParaRPr lang="bg-BG" sz="1400" dirty="0"/>
          </a:p>
        </p:txBody>
      </p:sp>
      <p:sp>
        <p:nvSpPr>
          <p:cNvPr id="42" name="Oval 41"/>
          <p:cNvSpPr/>
          <p:nvPr/>
        </p:nvSpPr>
        <p:spPr>
          <a:xfrm>
            <a:off x="4111329" y="3636061"/>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43" name="TextBox 42"/>
          <p:cNvSpPr txBox="1"/>
          <p:nvPr/>
        </p:nvSpPr>
        <p:spPr>
          <a:xfrm>
            <a:off x="5209670" y="913840"/>
            <a:ext cx="383177" cy="400110"/>
          </a:xfrm>
          <a:prstGeom prst="rect">
            <a:avLst/>
          </a:prstGeom>
          <a:noFill/>
        </p:spPr>
        <p:txBody>
          <a:bodyPr wrap="square" rtlCol="0">
            <a:spAutoFit/>
          </a:bodyPr>
          <a:lstStyle/>
          <a:p>
            <a:r>
              <a:rPr lang="en-US" sz="2000" b="1" smtClean="0">
                <a:solidFill>
                  <a:srgbClr val="FF0000"/>
                </a:solidFill>
              </a:rPr>
              <a:t>4</a:t>
            </a:r>
            <a:endParaRPr lang="bg-BG" sz="2000" b="1" dirty="0">
              <a:solidFill>
                <a:srgbClr val="FF0000"/>
              </a:solidFill>
            </a:endParaRPr>
          </a:p>
        </p:txBody>
      </p:sp>
      <p:sp>
        <p:nvSpPr>
          <p:cNvPr id="44" name="TextBox 43"/>
          <p:cNvSpPr txBox="1"/>
          <p:nvPr/>
        </p:nvSpPr>
        <p:spPr>
          <a:xfrm>
            <a:off x="7138126" y="930651"/>
            <a:ext cx="383177" cy="400110"/>
          </a:xfrm>
          <a:prstGeom prst="rect">
            <a:avLst/>
          </a:prstGeom>
          <a:noFill/>
        </p:spPr>
        <p:txBody>
          <a:bodyPr wrap="square" rtlCol="0">
            <a:spAutoFit/>
          </a:bodyPr>
          <a:lstStyle/>
          <a:p>
            <a:r>
              <a:rPr lang="en-US" sz="2000" b="1" smtClean="0">
                <a:solidFill>
                  <a:srgbClr val="FF0000"/>
                </a:solidFill>
              </a:rPr>
              <a:t>4</a:t>
            </a:r>
            <a:endParaRPr lang="bg-BG" sz="2000" b="1" dirty="0">
              <a:solidFill>
                <a:srgbClr val="FF0000"/>
              </a:solidFill>
            </a:endParaRPr>
          </a:p>
        </p:txBody>
      </p:sp>
      <p:sp>
        <p:nvSpPr>
          <p:cNvPr id="3" name="Left Arrow 2"/>
          <p:cNvSpPr/>
          <p:nvPr/>
        </p:nvSpPr>
        <p:spPr>
          <a:xfrm>
            <a:off x="5894804" y="2736366"/>
            <a:ext cx="1911463" cy="426982"/>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Block </a:t>
            </a:r>
            <a:r>
              <a:rPr lang="en-US" sz="1400" dirty="0"/>
              <a:t>one card</a:t>
            </a:r>
            <a:endParaRPr lang="bg-BG" sz="1400" dirty="0"/>
          </a:p>
        </p:txBody>
      </p:sp>
      <p:sp>
        <p:nvSpPr>
          <p:cNvPr id="4" name="TextBox 3"/>
          <p:cNvSpPr txBox="1"/>
          <p:nvPr/>
        </p:nvSpPr>
        <p:spPr>
          <a:xfrm>
            <a:off x="4162589" y="3018055"/>
            <a:ext cx="205328" cy="369332"/>
          </a:xfrm>
          <a:prstGeom prst="rect">
            <a:avLst/>
          </a:prstGeom>
          <a:noFill/>
        </p:spPr>
        <p:txBody>
          <a:bodyPr wrap="square" rtlCol="0">
            <a:spAutoFit/>
          </a:bodyPr>
          <a:lstStyle/>
          <a:p>
            <a:r>
              <a:rPr lang="en-US" dirty="0"/>
              <a:t>B</a:t>
            </a:r>
            <a:endParaRPr lang="bg-BG" dirty="0"/>
          </a:p>
        </p:txBody>
      </p:sp>
      <p:grpSp>
        <p:nvGrpSpPr>
          <p:cNvPr id="38" name="Group 37"/>
          <p:cNvGrpSpPr/>
          <p:nvPr/>
        </p:nvGrpSpPr>
        <p:grpSpPr>
          <a:xfrm>
            <a:off x="5394731" y="3620992"/>
            <a:ext cx="384048" cy="323777"/>
            <a:chOff x="5257083" y="3620992"/>
            <a:chExt cx="384048" cy="323777"/>
          </a:xfrm>
        </p:grpSpPr>
        <p:sp>
          <p:nvSpPr>
            <p:cNvPr id="41" name="Oval 40"/>
            <p:cNvSpPr/>
            <p:nvPr/>
          </p:nvSpPr>
          <p:spPr>
            <a:xfrm>
              <a:off x="5257083" y="3620992"/>
              <a:ext cx="384048" cy="3237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45" name="TextBox 44"/>
            <p:cNvSpPr txBox="1"/>
            <p:nvPr/>
          </p:nvSpPr>
          <p:spPr>
            <a:xfrm>
              <a:off x="5333060" y="3623383"/>
              <a:ext cx="241332" cy="307777"/>
            </a:xfrm>
            <a:prstGeom prst="rect">
              <a:avLst/>
            </a:prstGeom>
            <a:noFill/>
          </p:spPr>
          <p:txBody>
            <a:bodyPr wrap="square" rtlCol="0">
              <a:spAutoFit/>
            </a:bodyPr>
            <a:lstStyle/>
            <a:p>
              <a:r>
                <a:rPr lang="en-US" sz="1400" dirty="0" smtClean="0"/>
                <a:t>2</a:t>
              </a:r>
              <a:endParaRPr lang="bg-BG" sz="1400" dirty="0"/>
            </a:p>
          </p:txBody>
        </p:sp>
      </p:grpSp>
    </p:spTree>
    <p:extLst>
      <p:ext uri="{BB962C8B-B14F-4D97-AF65-F5344CB8AC3E}">
        <p14:creationId xmlns:p14="http://schemas.microsoft.com/office/powerpoint/2010/main" val="18566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4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26 0.00115 L 0.16029 0.00115 " pathEditMode="relative" ptsTypes="AA">
                                      <p:cBhvr>
                                        <p:cTn id="26" dur="2000" fill="hold"/>
                                        <p:tgtEl>
                                          <p:spTgt spid="21"/>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40" grpId="0"/>
      <p:bldP spid="42" grpId="0" animBg="1"/>
      <p:bldP spid="43" grpId="0"/>
      <p:bldP spid="3"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bg-BG" dirty="0"/>
          </a:p>
        </p:txBody>
      </p:sp>
      <p:sp>
        <p:nvSpPr>
          <p:cNvPr id="3" name="Content Placeholder 2"/>
          <p:cNvSpPr>
            <a:spLocks noGrp="1"/>
          </p:cNvSpPr>
          <p:nvPr>
            <p:ph idx="1"/>
          </p:nvPr>
        </p:nvSpPr>
        <p:spPr>
          <a:xfrm>
            <a:off x="609600" y="1600202"/>
            <a:ext cx="10972800" cy="1398638"/>
          </a:xfrm>
        </p:spPr>
        <p:txBody>
          <a:bodyPr/>
          <a:lstStyle/>
          <a:p>
            <a:r>
              <a:rPr lang="en-US" dirty="0" smtClean="0"/>
              <a:t>When start a card put the day in the upper right corner</a:t>
            </a:r>
          </a:p>
          <a:p>
            <a:r>
              <a:rPr lang="en-US" dirty="0" smtClean="0"/>
              <a:t>When finish the card put the day in the lower right corner</a:t>
            </a:r>
            <a:endParaRPr lang="bg-BG" dirty="0"/>
          </a:p>
        </p:txBody>
      </p:sp>
      <p:grpSp>
        <p:nvGrpSpPr>
          <p:cNvPr id="13" name="Group 12"/>
          <p:cNvGrpSpPr/>
          <p:nvPr/>
        </p:nvGrpSpPr>
        <p:grpSpPr>
          <a:xfrm>
            <a:off x="4313767" y="3181405"/>
            <a:ext cx="3564466" cy="1126066"/>
            <a:chOff x="4313767" y="3517274"/>
            <a:chExt cx="3564466" cy="1126066"/>
          </a:xfrm>
        </p:grpSpPr>
        <p:grpSp>
          <p:nvGrpSpPr>
            <p:cNvPr id="4" name="Group 3"/>
            <p:cNvGrpSpPr/>
            <p:nvPr/>
          </p:nvGrpSpPr>
          <p:grpSpPr>
            <a:xfrm>
              <a:off x="4313767" y="3517274"/>
              <a:ext cx="3564466" cy="1126066"/>
              <a:chOff x="3210232" y="2984090"/>
              <a:chExt cx="3564466" cy="1126066"/>
            </a:xfrm>
          </p:grpSpPr>
          <p:grpSp>
            <p:nvGrpSpPr>
              <p:cNvPr id="5" name="Group 4"/>
              <p:cNvGrpSpPr/>
              <p:nvPr/>
            </p:nvGrpSpPr>
            <p:grpSpPr>
              <a:xfrm>
                <a:off x="3210232" y="2984090"/>
                <a:ext cx="3564466" cy="1126066"/>
                <a:chOff x="3200400" y="2748119"/>
                <a:chExt cx="3564466" cy="1126066"/>
              </a:xfrm>
            </p:grpSpPr>
            <p:grpSp>
              <p:nvGrpSpPr>
                <p:cNvPr id="7" name="Group 6"/>
                <p:cNvGrpSpPr/>
                <p:nvPr/>
              </p:nvGrpSpPr>
              <p:grpSpPr>
                <a:xfrm>
                  <a:off x="3200400" y="2748119"/>
                  <a:ext cx="3564466" cy="1126066"/>
                  <a:chOff x="3200400" y="3505200"/>
                  <a:chExt cx="3564466" cy="1126066"/>
                </a:xfrm>
              </p:grpSpPr>
              <p:sp>
                <p:nvSpPr>
                  <p:cNvPr id="9" name="Rectangle 8"/>
                  <p:cNvSpPr/>
                  <p:nvPr/>
                </p:nvSpPr>
                <p:spPr>
                  <a:xfrm>
                    <a:off x="3200400" y="3505200"/>
                    <a:ext cx="3564466" cy="1126066"/>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a:p>
                </p:txBody>
              </p:sp>
              <p:sp>
                <p:nvSpPr>
                  <p:cNvPr id="10" name="TextBox 9"/>
                  <p:cNvSpPr txBox="1"/>
                  <p:nvPr/>
                </p:nvSpPr>
                <p:spPr>
                  <a:xfrm>
                    <a:off x="4677833" y="3784601"/>
                    <a:ext cx="609600" cy="523220"/>
                  </a:xfrm>
                  <a:prstGeom prst="rect">
                    <a:avLst/>
                  </a:prstGeom>
                  <a:noFill/>
                </p:spPr>
                <p:txBody>
                  <a:bodyPr wrap="square" rtlCol="0">
                    <a:spAutoFit/>
                  </a:bodyPr>
                  <a:lstStyle/>
                  <a:p>
                    <a:r>
                      <a:rPr lang="en-US" sz="2800" dirty="0" smtClean="0"/>
                      <a:t>#1</a:t>
                    </a:r>
                    <a:endParaRPr lang="bg-BG" sz="2800" dirty="0"/>
                  </a:p>
                </p:txBody>
              </p:sp>
            </p:grpSp>
            <p:sp>
              <p:nvSpPr>
                <p:cNvPr id="8" name="TextBox 7"/>
                <p:cNvSpPr txBox="1"/>
                <p:nvPr/>
              </p:nvSpPr>
              <p:spPr>
                <a:xfrm>
                  <a:off x="3329517" y="2787932"/>
                  <a:ext cx="505064" cy="400110"/>
                </a:xfrm>
                <a:prstGeom prst="rect">
                  <a:avLst/>
                </a:prstGeom>
                <a:noFill/>
              </p:spPr>
              <p:txBody>
                <a:bodyPr wrap="square" rtlCol="0">
                  <a:spAutoFit/>
                </a:bodyPr>
                <a:lstStyle/>
                <a:p>
                  <a:r>
                    <a:rPr lang="en-US" sz="2000" dirty="0" smtClean="0"/>
                    <a:t>DB</a:t>
                  </a:r>
                  <a:endParaRPr lang="bg-BG" sz="2000" dirty="0"/>
                </a:p>
              </p:txBody>
            </p:sp>
          </p:grpSp>
          <p:sp>
            <p:nvSpPr>
              <p:cNvPr id="6" name="TextBox 5"/>
              <p:cNvSpPr txBox="1"/>
              <p:nvPr/>
            </p:nvSpPr>
            <p:spPr>
              <a:xfrm>
                <a:off x="3339349" y="3663127"/>
                <a:ext cx="505064" cy="400110"/>
              </a:xfrm>
              <a:prstGeom prst="rect">
                <a:avLst/>
              </a:prstGeom>
              <a:noFill/>
            </p:spPr>
            <p:txBody>
              <a:bodyPr wrap="square" rtlCol="0">
                <a:spAutoFit/>
              </a:bodyPr>
              <a:lstStyle/>
              <a:p>
                <a:r>
                  <a:rPr lang="en-US" sz="2000" strike="sngStrike"/>
                  <a:t>B</a:t>
                </a:r>
                <a:r>
                  <a:rPr lang="en-US" sz="2000"/>
                  <a:t>B</a:t>
                </a:r>
                <a:endParaRPr lang="bg-BG" sz="2000" dirty="0"/>
              </a:p>
            </p:txBody>
          </p:sp>
        </p:grpSp>
        <p:sp>
          <p:nvSpPr>
            <p:cNvPr id="11" name="TextBox 10"/>
            <p:cNvSpPr txBox="1"/>
            <p:nvPr/>
          </p:nvSpPr>
          <p:spPr>
            <a:xfrm>
              <a:off x="7443019" y="3596620"/>
              <a:ext cx="358878" cy="400110"/>
            </a:xfrm>
            <a:prstGeom prst="rect">
              <a:avLst/>
            </a:prstGeom>
            <a:noFill/>
          </p:spPr>
          <p:txBody>
            <a:bodyPr wrap="square" rtlCol="0">
              <a:spAutoFit/>
            </a:bodyPr>
            <a:lstStyle/>
            <a:p>
              <a:r>
                <a:rPr lang="en-US" sz="2000" dirty="0"/>
                <a:t>2</a:t>
              </a:r>
              <a:endParaRPr lang="bg-BG" sz="2000" dirty="0"/>
            </a:p>
          </p:txBody>
        </p:sp>
        <p:sp>
          <p:nvSpPr>
            <p:cNvPr id="12" name="TextBox 11"/>
            <p:cNvSpPr txBox="1"/>
            <p:nvPr/>
          </p:nvSpPr>
          <p:spPr>
            <a:xfrm>
              <a:off x="7443019" y="4196311"/>
              <a:ext cx="358878" cy="400110"/>
            </a:xfrm>
            <a:prstGeom prst="rect">
              <a:avLst/>
            </a:prstGeom>
            <a:noFill/>
          </p:spPr>
          <p:txBody>
            <a:bodyPr wrap="square" rtlCol="0">
              <a:spAutoFit/>
            </a:bodyPr>
            <a:lstStyle/>
            <a:p>
              <a:r>
                <a:rPr lang="en-US" sz="2000" smtClean="0"/>
                <a:t>5</a:t>
              </a:r>
              <a:endParaRPr lang="bg-BG" sz="2000" dirty="0"/>
            </a:p>
          </p:txBody>
        </p:sp>
      </p:grpSp>
    </p:spTree>
    <p:extLst>
      <p:ext uri="{BB962C8B-B14F-4D97-AF65-F5344CB8AC3E}">
        <p14:creationId xmlns:p14="http://schemas.microsoft.com/office/powerpoint/2010/main" val="1090342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data and visualize in Excel</a:t>
            </a:r>
            <a:endParaRPr lang="bg-BG" dirty="0"/>
          </a:p>
        </p:txBody>
      </p:sp>
      <p:pic>
        <p:nvPicPr>
          <p:cNvPr id="4" name="Picture 3"/>
          <p:cNvPicPr>
            <a:picLocks noChangeAspect="1"/>
          </p:cNvPicPr>
          <p:nvPr/>
        </p:nvPicPr>
        <p:blipFill>
          <a:blip r:embed="rId2"/>
          <a:stretch>
            <a:fillRect/>
          </a:stretch>
        </p:blipFill>
        <p:spPr>
          <a:xfrm>
            <a:off x="917268" y="1594463"/>
            <a:ext cx="4021512" cy="3311833"/>
          </a:xfrm>
          <a:prstGeom prst="rect">
            <a:avLst/>
          </a:prstGeom>
        </p:spPr>
      </p:pic>
      <p:pic>
        <p:nvPicPr>
          <p:cNvPr id="5" name="Picture 4"/>
          <p:cNvPicPr>
            <a:picLocks noChangeAspect="1"/>
          </p:cNvPicPr>
          <p:nvPr/>
        </p:nvPicPr>
        <p:blipFill>
          <a:blip r:embed="rId3"/>
          <a:stretch>
            <a:fillRect/>
          </a:stretch>
        </p:blipFill>
        <p:spPr>
          <a:xfrm>
            <a:off x="5980879" y="1621213"/>
            <a:ext cx="3989029" cy="3285083"/>
          </a:xfrm>
          <a:prstGeom prst="rect">
            <a:avLst/>
          </a:prstGeom>
        </p:spPr>
      </p:pic>
    </p:spTree>
    <p:extLst>
      <p:ext uri="{BB962C8B-B14F-4D97-AF65-F5344CB8AC3E}">
        <p14:creationId xmlns:p14="http://schemas.microsoft.com/office/powerpoint/2010/main" val="489615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evolutionary change in Kanban Policy Game</a:t>
            </a:r>
            <a:endParaRPr lang="en-US" dirty="0"/>
          </a:p>
        </p:txBody>
      </p:sp>
      <p:sp>
        <p:nvSpPr>
          <p:cNvPr id="3" name="Text Placeholder 2"/>
          <p:cNvSpPr>
            <a:spLocks noGrp="1"/>
          </p:cNvSpPr>
          <p:nvPr>
            <p:ph type="body" idx="1"/>
          </p:nvPr>
        </p:nvSpPr>
        <p:spPr/>
        <p:txBody>
          <a:bodyPr/>
          <a:lstStyle/>
          <a:p>
            <a:r>
              <a:rPr lang="en-US" dirty="0" smtClean="0"/>
              <a:t>Kanban Policy Game</a:t>
            </a:r>
            <a:endParaRPr lang="en-US" dirty="0"/>
          </a:p>
        </p:txBody>
      </p:sp>
    </p:spTree>
    <p:extLst>
      <p:ext uri="{BB962C8B-B14F-4D97-AF65-F5344CB8AC3E}">
        <p14:creationId xmlns:p14="http://schemas.microsoft.com/office/powerpoint/2010/main" val="1889955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Evolutionary change in three periods</a:t>
            </a:r>
          </a:p>
        </p:txBody>
      </p:sp>
    </p:spTree>
    <p:extLst>
      <p:ext uri="{BB962C8B-B14F-4D97-AF65-F5344CB8AC3E}">
        <p14:creationId xmlns:p14="http://schemas.microsoft.com/office/powerpoint/2010/main" val="1345820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892826"/>
          </a:xfrm>
        </p:spPr>
        <p:txBody>
          <a:bodyPr/>
          <a:lstStyle/>
          <a:p>
            <a:r>
              <a:rPr lang="en-US" dirty="0"/>
              <a:t>Kanban Policy </a:t>
            </a:r>
            <a:r>
              <a:rPr lang="en-US" dirty="0" smtClean="0"/>
              <a:t>Game is licensed </a:t>
            </a:r>
            <a:r>
              <a:rPr lang="en-US" dirty="0"/>
              <a:t>under a Creative Commons Attribution-</a:t>
            </a:r>
            <a:r>
              <a:rPr lang="en-US" dirty="0" err="1"/>
              <a:t>ShareAlike</a:t>
            </a:r>
            <a:r>
              <a:rPr lang="en-US" dirty="0"/>
              <a:t> 4.0 International License. </a:t>
            </a:r>
            <a:r>
              <a:rPr lang="en-US" dirty="0" err="1"/>
              <a:t>Customisation</a:t>
            </a:r>
            <a:r>
              <a:rPr lang="en-US" dirty="0"/>
              <a:t> is encouraged</a:t>
            </a:r>
            <a:r>
              <a:rPr lang="en-US" dirty="0" smtClean="0"/>
              <a:t>!</a:t>
            </a:r>
            <a:endParaRPr lang="en-US" dirty="0"/>
          </a:p>
        </p:txBody>
      </p:sp>
    </p:spTree>
    <p:extLst>
      <p:ext uri="{BB962C8B-B14F-4D97-AF65-F5344CB8AC3E}">
        <p14:creationId xmlns:p14="http://schemas.microsoft.com/office/powerpoint/2010/main" val="8405268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98251" y="568655"/>
            <a:ext cx="11353721" cy="4293483"/>
          </a:xfrm>
        </p:spPr>
        <p:txBody>
          <a:bodyPr/>
          <a:lstStyle/>
          <a:p>
            <a:pPr lvl="0"/>
            <a:r>
              <a:rPr lang="en-US" dirty="0"/>
              <a:t>In the first period our goal is to understand what is the current state of the system. Hence we don’t ask the organization to make any change! Just to make explicit the “Collaboration Policy”, “Pull Policy” and “WIP Policy”. We run the game for a period of 10 days. Then we measure the results in terms of average lead time and throughput and set it as baseline</a:t>
            </a:r>
            <a:r>
              <a:rPr lang="en-US" dirty="0" smtClean="0"/>
              <a:t>.</a:t>
            </a:r>
            <a:endParaRPr lang="en-US" dirty="0"/>
          </a:p>
        </p:txBody>
      </p:sp>
    </p:spTree>
    <p:extLst>
      <p:ext uri="{BB962C8B-B14F-4D97-AF65-F5344CB8AC3E}">
        <p14:creationId xmlns:p14="http://schemas.microsoft.com/office/powerpoint/2010/main" val="928833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2526" y="1168730"/>
            <a:ext cx="11353721" cy="3813352"/>
          </a:xfrm>
        </p:spPr>
        <p:txBody>
          <a:bodyPr/>
          <a:lstStyle/>
          <a:p>
            <a:pPr lvl="0"/>
            <a:r>
              <a:rPr lang="en-US" dirty="0"/>
              <a:t>In the second period we ask the organization to change only the “WIP Policy” and limit the work in process for 10 days. Then we measure the results in terms of average lead time and throughput. We evaluate the fitness by comparing with Period 1 results.</a:t>
            </a:r>
            <a:endParaRPr lang="en-GB" dirty="0"/>
          </a:p>
          <a:p>
            <a:endParaRPr lang="en-US" dirty="0"/>
          </a:p>
        </p:txBody>
      </p:sp>
    </p:spTree>
    <p:extLst>
      <p:ext uri="{BB962C8B-B14F-4D97-AF65-F5344CB8AC3E}">
        <p14:creationId xmlns:p14="http://schemas.microsoft.com/office/powerpoint/2010/main" val="840710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0301" y="979817"/>
            <a:ext cx="11353721" cy="4413516"/>
          </a:xfrm>
        </p:spPr>
        <p:txBody>
          <a:bodyPr/>
          <a:lstStyle/>
          <a:p>
            <a:pPr lvl="0"/>
            <a:r>
              <a:rPr lang="en-US" dirty="0"/>
              <a:t>In the third period we ask the organization to change only the “Collaboration Policy”. From now on the organization will not measure individual productivity but the performance of a team as a whole. Then we measure the results in terms of average lead time and throughput and compare with Period 2 results.</a:t>
            </a:r>
            <a:endParaRPr lang="en-GB" dirty="0"/>
          </a:p>
          <a:p>
            <a:endParaRPr lang="en-US" dirty="0"/>
          </a:p>
        </p:txBody>
      </p:sp>
    </p:spTree>
    <p:extLst>
      <p:ext uri="{BB962C8B-B14F-4D97-AF65-F5344CB8AC3E}">
        <p14:creationId xmlns:p14="http://schemas.microsoft.com/office/powerpoint/2010/main" val="1522291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5701" y="1716417"/>
            <a:ext cx="11353721" cy="2492990"/>
          </a:xfrm>
        </p:spPr>
        <p:txBody>
          <a:bodyPr/>
          <a:lstStyle/>
          <a:p>
            <a:r>
              <a:rPr lang="en-US" dirty="0" smtClean="0"/>
              <a:t>In order to be able to </a:t>
            </a:r>
            <a:r>
              <a:rPr lang="en-US" smtClean="0"/>
              <a:t>compare the results from </a:t>
            </a:r>
            <a:r>
              <a:rPr lang="en-US" dirty="0" smtClean="0"/>
              <a:t>the </a:t>
            </a:r>
            <a:r>
              <a:rPr lang="en-US" smtClean="0"/>
              <a:t>three periods we </a:t>
            </a:r>
            <a:r>
              <a:rPr lang="en-US" dirty="0" smtClean="0"/>
              <a:t>reuse the coin </a:t>
            </a:r>
            <a:r>
              <a:rPr lang="en-US" dirty="0"/>
              <a:t>tosses (H for Heads, T for Tails) for each team member for each </a:t>
            </a:r>
            <a:r>
              <a:rPr lang="en-US" dirty="0" smtClean="0"/>
              <a:t>day from Period 1!</a:t>
            </a:r>
            <a:endParaRPr lang="en-US" dirty="0"/>
          </a:p>
        </p:txBody>
      </p:sp>
    </p:spTree>
    <p:extLst>
      <p:ext uri="{BB962C8B-B14F-4D97-AF65-F5344CB8AC3E}">
        <p14:creationId xmlns:p14="http://schemas.microsoft.com/office/powerpoint/2010/main" val="1640144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Period 1: application of Kanban Method’s three core practices</a:t>
            </a:r>
            <a:endParaRPr lang="bg-BG" dirty="0"/>
          </a:p>
        </p:txBody>
      </p:sp>
      <p:sp>
        <p:nvSpPr>
          <p:cNvPr id="3" name="Content Placeholder 2"/>
          <p:cNvSpPr>
            <a:spLocks noGrp="1"/>
          </p:cNvSpPr>
          <p:nvPr>
            <p:ph idx="1"/>
          </p:nvPr>
        </p:nvSpPr>
        <p:spPr/>
        <p:txBody>
          <a:bodyPr/>
          <a:lstStyle/>
          <a:p>
            <a:r>
              <a:rPr lang="en-US" dirty="0"/>
              <a:t>CP1: Visualize</a:t>
            </a:r>
          </a:p>
          <a:p>
            <a:pPr lvl="1"/>
            <a:r>
              <a:rPr lang="en-US" dirty="0"/>
              <a:t>Work items</a:t>
            </a:r>
          </a:p>
          <a:p>
            <a:pPr lvl="1"/>
            <a:r>
              <a:rPr lang="en-US" dirty="0"/>
              <a:t>Work flow</a:t>
            </a:r>
          </a:p>
          <a:p>
            <a:pPr lvl="1"/>
            <a:r>
              <a:rPr lang="en-US" dirty="0"/>
              <a:t>Work item state – where in the work flow, whether blocked</a:t>
            </a:r>
          </a:p>
          <a:p>
            <a:r>
              <a:rPr lang="en-US" dirty="0"/>
              <a:t>CP4: Make policies explicit</a:t>
            </a:r>
          </a:p>
          <a:p>
            <a:r>
              <a:rPr lang="en-US" dirty="0"/>
              <a:t>CP5: Implement feedback loops</a:t>
            </a:r>
          </a:p>
          <a:p>
            <a:pPr lvl="1"/>
            <a:r>
              <a:rPr lang="en-US" dirty="0"/>
              <a:t>Daily standup meeting</a:t>
            </a:r>
          </a:p>
        </p:txBody>
      </p:sp>
    </p:spTree>
    <p:extLst>
      <p:ext uri="{BB962C8B-B14F-4D97-AF65-F5344CB8AC3E}">
        <p14:creationId xmlns:p14="http://schemas.microsoft.com/office/powerpoint/2010/main" val="15899300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022" y="106587"/>
            <a:ext cx="10972800" cy="1143000"/>
          </a:xfrm>
        </p:spPr>
        <p:txBody>
          <a:bodyPr>
            <a:normAutofit/>
          </a:bodyPr>
          <a:lstStyle/>
          <a:p>
            <a:r>
              <a:rPr lang="en-GB" dirty="0"/>
              <a:t>Here are the policies </a:t>
            </a:r>
            <a:r>
              <a:rPr lang="en-GB" dirty="0" smtClean="0"/>
              <a:t>in </a:t>
            </a:r>
            <a:r>
              <a:rPr lang="en-GB" dirty="0"/>
              <a:t>use in </a:t>
            </a:r>
            <a:r>
              <a:rPr lang="en-GB" dirty="0" smtClean="0"/>
              <a:t>the organization </a:t>
            </a:r>
            <a:endParaRPr lang="en-US" dirty="0"/>
          </a:p>
        </p:txBody>
      </p:sp>
      <p:graphicFrame>
        <p:nvGraphicFramePr>
          <p:cNvPr id="4" name="Table 3"/>
          <p:cNvGraphicFramePr>
            <a:graphicFrameLocks noGrp="1"/>
          </p:cNvGraphicFramePr>
          <p:nvPr>
            <p:extLst/>
          </p:nvPr>
        </p:nvGraphicFramePr>
        <p:xfrm>
          <a:off x="1366220" y="1333948"/>
          <a:ext cx="10216180" cy="4693920"/>
        </p:xfrm>
        <a:graphic>
          <a:graphicData uri="http://schemas.openxmlformats.org/drawingml/2006/table">
            <a:tbl>
              <a:tblPr firstRow="1" firstCol="1" bandRow="1"/>
              <a:tblGrid>
                <a:gridCol w="3764830"/>
                <a:gridCol w="3538076"/>
                <a:gridCol w="2913274"/>
              </a:tblGrid>
              <a:tr h="194270">
                <a:tc>
                  <a:txBody>
                    <a:bodyPr/>
                    <a:lstStyle/>
                    <a:p>
                      <a:pPr>
                        <a:spcAft>
                          <a:spcPts val="0"/>
                        </a:spcAft>
                      </a:pPr>
                      <a:r>
                        <a:rPr lang="en-US" sz="2200" b="1">
                          <a:effectLst/>
                          <a:latin typeface="Cambria" charset="0"/>
                          <a:ea typeface="ＭＳ 明朝" charset="-128"/>
                          <a:cs typeface="Times New Roman" charset="0"/>
                        </a:rPr>
                        <a:t>Collaboration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200" b="1">
                          <a:effectLst/>
                          <a:latin typeface="Cambria" charset="0"/>
                          <a:ea typeface="ＭＳ 明朝" charset="-128"/>
                          <a:cs typeface="Times New Roman" charset="0"/>
                        </a:rPr>
                        <a:t>Pull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200" b="1">
                          <a:effectLst/>
                          <a:latin typeface="Cambria" charset="0"/>
                          <a:ea typeface="ＭＳ 明朝" charset="-128"/>
                          <a:cs typeface="Times New Roman" charset="0"/>
                        </a:rPr>
                        <a:t>WIP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08328">
                <a:tc>
                  <a:txBody>
                    <a:bodyPr/>
                    <a:lstStyle/>
                    <a:p>
                      <a:pPr marL="228600">
                        <a:spcAft>
                          <a:spcPts val="0"/>
                        </a:spcAft>
                      </a:pPr>
                      <a:r>
                        <a:rPr lang="en-US" sz="2200" dirty="0">
                          <a:effectLst/>
                          <a:latin typeface="Cambria" charset="0"/>
                          <a:ea typeface="ＭＳ 明朝" charset="-128"/>
                          <a:cs typeface="Times New Roman" charset="0"/>
                        </a:rPr>
                        <a:t>We measure the individual productivity of the team members. Your goal is the Done column to have your name on as many work items as possible. Hence only </a:t>
                      </a:r>
                      <a:r>
                        <a:rPr lang="en-US" sz="2200" b="1" i="1" u="sng" dirty="0">
                          <a:effectLst/>
                          <a:latin typeface="Cambria" charset="0"/>
                          <a:ea typeface="ＭＳ 明朝" charset="-128"/>
                          <a:cs typeface="Times New Roman" charset="0"/>
                        </a:rPr>
                        <a:t>if you have no other options</a:t>
                      </a:r>
                      <a:r>
                        <a:rPr lang="en-US" sz="2200" dirty="0">
                          <a:effectLst/>
                          <a:latin typeface="Cambria" charset="0"/>
                          <a:ea typeface="ＭＳ 明朝" charset="-128"/>
                          <a:cs typeface="Times New Roman" charset="0"/>
                        </a:rPr>
                        <a:t>, pair up with someone who threw tails and move on their behalf. </a:t>
                      </a:r>
                    </a:p>
                    <a:p>
                      <a:pPr marL="228600">
                        <a:spcAft>
                          <a:spcPts val="0"/>
                        </a:spcAft>
                      </a:pPr>
                      <a:r>
                        <a:rPr lang="en-US" sz="2200" dirty="0">
                          <a:effectLst/>
                          <a:latin typeface="Cambria" charset="0"/>
                          <a:ea typeface="ＭＳ 明朝" charset="-128"/>
                          <a:cs typeface="Times New Roman" charset="0"/>
                        </a:rPr>
                        <a:t>Note: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200">
                          <a:effectLst/>
                          <a:latin typeface="Cambria" charset="0"/>
                          <a:ea typeface="ＭＳ 明朝" charset="-128"/>
                          <a:cs typeface="Times New Roman" charset="0"/>
                        </a:rPr>
                        <a:t>We want our resources to be fully utilized. Hence when their current work item is blocked team members should start working on a new work item by initial it and move to the Build column.</a:t>
                      </a:r>
                    </a:p>
                    <a:p>
                      <a:pPr marL="228600">
                        <a:spcAft>
                          <a:spcPts val="0"/>
                        </a:spcAft>
                      </a:pPr>
                      <a:r>
                        <a:rPr lang="en-US" sz="2200">
                          <a:effectLst/>
                          <a:latin typeface="Cambria" charset="0"/>
                          <a:ea typeface="ＭＳ 明朝" charset="-128"/>
                          <a:cs typeface="Times New Roman" charset="0"/>
                        </a:rPr>
                        <a:t>Note: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200" dirty="0">
                          <a:effectLst/>
                          <a:latin typeface="Cambria" charset="0"/>
                          <a:ea typeface="ＭＳ 明朝" charset="-128"/>
                          <a:cs typeface="Times New Roman" charset="0"/>
                        </a:rPr>
                        <a:t>We can have unlimited number of work items in each of the columns.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5" name="Rectangle 1"/>
          <p:cNvSpPr>
            <a:spLocks noChangeArrowheads="1"/>
          </p:cNvSpPr>
          <p:nvPr/>
        </p:nvSpPr>
        <p:spPr bwMode="auto">
          <a:xfrm>
            <a:off x="3463925" y="2308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56302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292662"/>
          </a:xfrm>
        </p:spPr>
        <p:txBody>
          <a:bodyPr/>
          <a:lstStyle/>
          <a:p>
            <a:r>
              <a:rPr lang="en-US" dirty="0" smtClean="0"/>
              <a:t>Foster no-collaboration by offering a chocolate as a bonus to the best performer on the team!</a:t>
            </a:r>
            <a:endParaRPr lang="en-US" dirty="0"/>
          </a:p>
        </p:txBody>
      </p:sp>
      <p:pic>
        <p:nvPicPr>
          <p:cNvPr id="2050"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66" y="4025900"/>
            <a:ext cx="2201333"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8559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1323188" y="107576"/>
          <a:ext cx="9574308" cy="5806440"/>
        </p:xfrm>
        <a:graphic>
          <a:graphicData uri="http://schemas.openxmlformats.org/drawingml/2006/table">
            <a:tbl>
              <a:tblPr firstRow="1" firstCol="1" bandRow="1"/>
              <a:tblGrid>
                <a:gridCol w="4787154"/>
                <a:gridCol w="4787154"/>
              </a:tblGrid>
              <a:tr h="337398">
                <a:tc>
                  <a:txBody>
                    <a:bodyPr/>
                    <a:lstStyle/>
                    <a:p>
                      <a:pPr>
                        <a:spcAft>
                          <a:spcPts val="0"/>
                        </a:spcAft>
                      </a:pPr>
                      <a:r>
                        <a:rPr lang="en-US" sz="2800" b="1">
                          <a:effectLst/>
                          <a:latin typeface="Cambria" charset="0"/>
                          <a:ea typeface="ＭＳ 明朝" charset="-128"/>
                          <a:cs typeface="Times New Roman" charset="0"/>
                        </a:rPr>
                        <a:t>If you throw Heads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b="1">
                          <a:effectLst/>
                          <a:latin typeface="Cambria" charset="0"/>
                          <a:ea typeface="ＭＳ 明朝" charset="-128"/>
                          <a:cs typeface="Times New Roman" charset="0"/>
                        </a:rPr>
                        <a:t>If you throw Tails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73990">
                <a:tc>
                  <a:txBody>
                    <a:bodyPr/>
                    <a:lstStyle/>
                    <a:p>
                      <a:pPr>
                        <a:spcAft>
                          <a:spcPts val="0"/>
                        </a:spcAft>
                      </a:pPr>
                      <a:r>
                        <a:rPr lang="en-US" sz="2800" dirty="0">
                          <a:effectLst/>
                          <a:latin typeface="Cambria" charset="0"/>
                          <a:ea typeface="ＭＳ 明朝" charset="-128"/>
                          <a:cs typeface="Times New Roman" charset="0"/>
                        </a:rPr>
                        <a:t>Do one of:</a:t>
                      </a:r>
                    </a:p>
                    <a:p>
                      <a:pPr marL="342900" lvl="0" indent="-342900">
                        <a:spcAft>
                          <a:spcPts val="0"/>
                        </a:spcAft>
                        <a:buFont typeface="Symbol" charset="2"/>
                        <a:buChar char=""/>
                      </a:pPr>
                      <a:r>
                        <a:rPr lang="en-US" sz="2500" dirty="0" smtClean="0">
                          <a:effectLst/>
                          <a:latin typeface="Cambria" charset="0"/>
                          <a:ea typeface="ＭＳ 明朝" charset="-128"/>
                          <a:cs typeface="Times New Roman" charset="0"/>
                        </a:rPr>
                        <a:t>Advance one of your unblocked work items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Unblock one of your items that is blocked and advance it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Start new work by following what the </a:t>
                      </a:r>
                      <a:r>
                        <a:rPr lang="en-US" sz="2500" b="1" dirty="0" smtClean="0">
                          <a:effectLst/>
                          <a:latin typeface="Cambria" charset="0"/>
                          <a:ea typeface="ＭＳ 明朝" charset="-128"/>
                          <a:cs typeface="Times New Roman" charset="0"/>
                        </a:rPr>
                        <a:t>Pull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help others by following what the </a:t>
                      </a:r>
                      <a:r>
                        <a:rPr lang="en-US" sz="2500" b="1" dirty="0" smtClean="0">
                          <a:effectLst/>
                          <a:latin typeface="Cambria" charset="0"/>
                          <a:ea typeface="ＭＳ 明朝" charset="-128"/>
                          <a:cs typeface="Times New Roman" charset="0"/>
                        </a:rPr>
                        <a:t>Collaboration Policy</a:t>
                      </a:r>
                      <a:r>
                        <a:rPr lang="en-US" sz="2500" dirty="0" smtClean="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dirty="0">
                          <a:effectLst/>
                          <a:latin typeface="Cambria" charset="0"/>
                          <a:ea typeface="ＭＳ 明朝" charset="-128"/>
                          <a:cs typeface="Times New Roman" charset="0"/>
                        </a:rPr>
                        <a:t>Do both:</a:t>
                      </a:r>
                    </a:p>
                    <a:p>
                      <a:pPr marL="342900" lvl="0" indent="-342900">
                        <a:spcAft>
                          <a:spcPts val="0"/>
                        </a:spcAft>
                        <a:buFont typeface="Symbol" charset="2"/>
                        <a:buChar char=""/>
                      </a:pPr>
                      <a:r>
                        <a:rPr lang="en-US" sz="2500" dirty="0">
                          <a:effectLst/>
                          <a:latin typeface="Cambria" charset="0"/>
                          <a:ea typeface="ＭＳ 明朝" charset="-128"/>
                          <a:cs typeface="Times New Roman" charset="0"/>
                        </a:rPr>
                        <a:t>Block one of your currently unblocked items if you have one</a:t>
                      </a:r>
                    </a:p>
                    <a:p>
                      <a:pPr marL="342900" lvl="0" indent="-342900">
                        <a:spcAft>
                          <a:spcPts val="0"/>
                        </a:spcAft>
                        <a:buFont typeface="Symbol" charset="2"/>
                        <a:buChar char=""/>
                      </a:pPr>
                      <a:r>
                        <a:rPr lang="en-US" sz="2500" b="1" dirty="0">
                          <a:effectLst/>
                          <a:latin typeface="Cambria" charset="0"/>
                          <a:ea typeface="ＭＳ 明朝" charset="-128"/>
                          <a:cs typeface="Times New Roman" charset="0"/>
                        </a:rPr>
                        <a:t>AND</a:t>
                      </a:r>
                      <a:r>
                        <a:rPr lang="en-US" sz="2500" dirty="0">
                          <a:effectLst/>
                          <a:latin typeface="Cambria" charset="0"/>
                          <a:ea typeface="ＭＳ 明朝" charset="-128"/>
                          <a:cs typeface="Times New Roman" charset="0"/>
                        </a:rPr>
                        <a:t> follow what the </a:t>
                      </a:r>
                      <a:r>
                        <a:rPr lang="en-US" sz="2500" b="1" dirty="0">
                          <a:effectLst/>
                          <a:latin typeface="Cambria" charset="0"/>
                          <a:ea typeface="ＭＳ 明朝" charset="-128"/>
                          <a:cs typeface="Times New Roman" charset="0"/>
                        </a:rPr>
                        <a:t>Pull Policy</a:t>
                      </a:r>
                      <a:r>
                        <a:rPr lang="en-US" sz="2500" dirty="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9" name="Rectangle 3"/>
          <p:cNvSpPr>
            <a:spLocks noChangeArrowheads="1"/>
          </p:cNvSpPr>
          <p:nvPr/>
        </p:nvSpPr>
        <p:spPr bwMode="auto">
          <a:xfrm>
            <a:off x="3392488" y="2857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49440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Reward the best</a:t>
            </a:r>
            <a:endParaRPr lang="bg-BG" dirty="0"/>
          </a:p>
        </p:txBody>
      </p:sp>
      <p:sp>
        <p:nvSpPr>
          <p:cNvPr id="4" name="Text Placeholder 3"/>
          <p:cNvSpPr>
            <a:spLocks noGrp="1"/>
          </p:cNvSpPr>
          <p:nvPr>
            <p:ph type="body" idx="1"/>
          </p:nvPr>
        </p:nvSpPr>
        <p:spPr/>
        <p:txBody>
          <a:bodyPr/>
          <a:lstStyle/>
          <a:p>
            <a:r>
              <a:rPr lang="en-US" dirty="0" smtClean="0"/>
              <a:t>End of Period 1</a:t>
            </a:r>
            <a:endParaRPr lang="bg-BG" dirty="0"/>
          </a:p>
        </p:txBody>
      </p:sp>
    </p:spTree>
    <p:extLst>
      <p:ext uri="{BB962C8B-B14F-4D97-AF65-F5344CB8AC3E}">
        <p14:creationId xmlns:p14="http://schemas.microsoft.com/office/powerpoint/2010/main" val="14499290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Debrief</a:t>
            </a:r>
            <a:endParaRPr lang="bg-BG" dirty="0"/>
          </a:p>
        </p:txBody>
      </p:sp>
      <p:sp>
        <p:nvSpPr>
          <p:cNvPr id="3" name="Content Placeholder 2"/>
          <p:cNvSpPr>
            <a:spLocks noGrp="1"/>
          </p:cNvSpPr>
          <p:nvPr>
            <p:ph idx="1"/>
          </p:nvPr>
        </p:nvSpPr>
        <p:spPr/>
        <p:txBody>
          <a:bodyPr/>
          <a:lstStyle/>
          <a:p>
            <a:pPr marL="0" indent="0">
              <a:buNone/>
            </a:pPr>
            <a:r>
              <a:rPr lang="en-US" dirty="0"/>
              <a:t>In your teams, list and prepare to report back</a:t>
            </a:r>
            <a:r>
              <a:rPr lang="en-US" dirty="0" smtClean="0"/>
              <a:t>:</a:t>
            </a:r>
          </a:p>
          <a:p>
            <a:pPr marL="0" indent="0">
              <a:buNone/>
            </a:pPr>
            <a:endParaRPr lang="en-US" dirty="0"/>
          </a:p>
          <a:p>
            <a:r>
              <a:rPr lang="en-US" dirty="0" smtClean="0"/>
              <a:t>Concepts</a:t>
            </a:r>
            <a:r>
              <a:rPr lang="en-US" dirty="0"/>
              <a:t>, practices, and outcomes simulated in the game</a:t>
            </a:r>
          </a:p>
          <a:p>
            <a:r>
              <a:rPr lang="en-US" dirty="0" smtClean="0"/>
              <a:t>Your </a:t>
            </a:r>
            <a:r>
              <a:rPr lang="en-US" dirty="0"/>
              <a:t>observations</a:t>
            </a:r>
          </a:p>
          <a:p>
            <a:r>
              <a:rPr lang="en-US" dirty="0" smtClean="0"/>
              <a:t>Workplace </a:t>
            </a:r>
            <a:r>
              <a:rPr lang="en-US" dirty="0"/>
              <a:t>parallels</a:t>
            </a:r>
          </a:p>
          <a:p>
            <a:endParaRPr lang="bg-BG" dirty="0"/>
          </a:p>
        </p:txBody>
      </p:sp>
    </p:spTree>
    <p:extLst>
      <p:ext uri="{BB962C8B-B14F-4D97-AF65-F5344CB8AC3E}">
        <p14:creationId xmlns:p14="http://schemas.microsoft.com/office/powerpoint/2010/main" val="41331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498239" y="1497342"/>
            <a:ext cx="11003199" cy="3031796"/>
          </a:xfrm>
        </p:spPr>
        <p:txBody>
          <a:bodyPr/>
          <a:lstStyle/>
          <a:p>
            <a:r>
              <a:rPr lang="en-US" sz="4800" b="1" dirty="0" smtClean="0"/>
              <a:t>The goal of </a:t>
            </a:r>
            <a:r>
              <a:rPr lang="en-US" sz="4800" b="1" dirty="0"/>
              <a:t>the Kanban Policy </a:t>
            </a:r>
            <a:r>
              <a:rPr lang="en-US" sz="4800" b="1" dirty="0" smtClean="0"/>
              <a:t>Game is to let people practice evolutionary change in the context of a knowledge discovery process.</a:t>
            </a:r>
          </a:p>
        </p:txBody>
      </p:sp>
    </p:spTree>
    <p:extLst>
      <p:ext uri="{BB962C8B-B14F-4D97-AF65-F5344CB8AC3E}">
        <p14:creationId xmlns:p14="http://schemas.microsoft.com/office/powerpoint/2010/main" val="1057684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Confirm the application of Kanban Method’s three core practices</a:t>
            </a:r>
            <a:endParaRPr lang="bg-BG" dirty="0"/>
          </a:p>
        </p:txBody>
      </p:sp>
      <p:sp>
        <p:nvSpPr>
          <p:cNvPr id="3" name="Content Placeholder 2"/>
          <p:cNvSpPr>
            <a:spLocks noGrp="1"/>
          </p:cNvSpPr>
          <p:nvPr>
            <p:ph idx="1"/>
          </p:nvPr>
        </p:nvSpPr>
        <p:spPr/>
        <p:txBody>
          <a:bodyPr/>
          <a:lstStyle/>
          <a:p>
            <a:r>
              <a:rPr lang="en-US" dirty="0" smtClean="0"/>
              <a:t>CP1</a:t>
            </a:r>
            <a:r>
              <a:rPr lang="en-US" dirty="0"/>
              <a:t>: Visualize</a:t>
            </a:r>
          </a:p>
          <a:p>
            <a:pPr lvl="1"/>
            <a:r>
              <a:rPr lang="en-US" dirty="0" smtClean="0"/>
              <a:t>Work </a:t>
            </a:r>
            <a:r>
              <a:rPr lang="en-US" dirty="0"/>
              <a:t>items</a:t>
            </a:r>
          </a:p>
          <a:p>
            <a:pPr lvl="1"/>
            <a:r>
              <a:rPr lang="en-US" dirty="0" smtClean="0"/>
              <a:t>Work </a:t>
            </a:r>
            <a:r>
              <a:rPr lang="en-US" dirty="0"/>
              <a:t>flow</a:t>
            </a:r>
          </a:p>
          <a:p>
            <a:pPr lvl="1"/>
            <a:r>
              <a:rPr lang="en-US" dirty="0" smtClean="0"/>
              <a:t>Work </a:t>
            </a:r>
            <a:r>
              <a:rPr lang="en-US" dirty="0"/>
              <a:t>item state – where in the work flow, whether blocked</a:t>
            </a:r>
          </a:p>
          <a:p>
            <a:r>
              <a:rPr lang="en-US" dirty="0" smtClean="0"/>
              <a:t>CP4</a:t>
            </a:r>
            <a:r>
              <a:rPr lang="en-US" dirty="0"/>
              <a:t>: Make policies explicit</a:t>
            </a:r>
          </a:p>
          <a:p>
            <a:r>
              <a:rPr lang="en-US" dirty="0" smtClean="0"/>
              <a:t>CP5</a:t>
            </a:r>
            <a:r>
              <a:rPr lang="en-US" dirty="0"/>
              <a:t>: Implement feedback loops</a:t>
            </a:r>
          </a:p>
          <a:p>
            <a:pPr lvl="1"/>
            <a:r>
              <a:rPr lang="en-US" dirty="0" smtClean="0"/>
              <a:t>Daily </a:t>
            </a:r>
            <a:r>
              <a:rPr lang="en-US" dirty="0"/>
              <a:t>standup meeting</a:t>
            </a:r>
          </a:p>
          <a:p>
            <a:endParaRPr lang="bg-BG" dirty="0"/>
          </a:p>
        </p:txBody>
      </p:sp>
    </p:spTree>
    <p:extLst>
      <p:ext uri="{BB962C8B-B14F-4D97-AF65-F5344CB8AC3E}">
        <p14:creationId xmlns:p14="http://schemas.microsoft.com/office/powerpoint/2010/main" val="1013050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a:t>
            </a:r>
            <a:r>
              <a:rPr lang="mr-IN" dirty="0" smtClean="0"/>
              <a:t>–</a:t>
            </a:r>
            <a:r>
              <a:rPr lang="en-US" dirty="0" smtClean="0"/>
              <a:t> Lead Time</a:t>
            </a:r>
            <a:endParaRPr lang="en-US" dirty="0"/>
          </a:p>
        </p:txBody>
      </p:sp>
      <p:pic>
        <p:nvPicPr>
          <p:cNvPr id="3" name="Picture 2"/>
          <p:cNvPicPr>
            <a:picLocks noChangeAspect="1"/>
          </p:cNvPicPr>
          <p:nvPr/>
        </p:nvPicPr>
        <p:blipFill>
          <a:blip r:embed="rId2"/>
          <a:stretch>
            <a:fillRect/>
          </a:stretch>
        </p:blipFill>
        <p:spPr>
          <a:xfrm>
            <a:off x="1765300" y="1417637"/>
            <a:ext cx="8915400" cy="4242188"/>
          </a:xfrm>
          <a:prstGeom prst="rect">
            <a:avLst/>
          </a:prstGeom>
        </p:spPr>
      </p:pic>
    </p:spTree>
    <p:extLst>
      <p:ext uri="{BB962C8B-B14F-4D97-AF65-F5344CB8AC3E}">
        <p14:creationId xmlns:p14="http://schemas.microsoft.com/office/powerpoint/2010/main" val="11803156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 Throughput</a:t>
            </a:r>
            <a:endParaRPr lang="en-US" dirty="0"/>
          </a:p>
        </p:txBody>
      </p:sp>
      <p:pic>
        <p:nvPicPr>
          <p:cNvPr id="3" name="Picture 2"/>
          <p:cNvPicPr>
            <a:picLocks noChangeAspect="1"/>
          </p:cNvPicPr>
          <p:nvPr/>
        </p:nvPicPr>
        <p:blipFill>
          <a:blip r:embed="rId2"/>
          <a:stretch>
            <a:fillRect/>
          </a:stretch>
        </p:blipFill>
        <p:spPr>
          <a:xfrm>
            <a:off x="1663701" y="1523999"/>
            <a:ext cx="8923962" cy="4247233"/>
          </a:xfrm>
          <a:prstGeom prst="rect">
            <a:avLst/>
          </a:prstGeom>
        </p:spPr>
      </p:pic>
    </p:spTree>
    <p:extLst>
      <p:ext uri="{BB962C8B-B14F-4D97-AF65-F5344CB8AC3E}">
        <p14:creationId xmlns:p14="http://schemas.microsoft.com/office/powerpoint/2010/main" val="18431949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292662"/>
          </a:xfrm>
        </p:spPr>
        <p:txBody>
          <a:bodyPr/>
          <a:lstStyle/>
          <a:p>
            <a:r>
              <a:rPr lang="en-US" dirty="0" smtClean="0"/>
              <a:t>Keep the coin </a:t>
            </a:r>
            <a:r>
              <a:rPr lang="en-US" dirty="0"/>
              <a:t>tosses (H for Heads, T for Tails) for each team member for each </a:t>
            </a:r>
            <a:r>
              <a:rPr lang="en-US" dirty="0" smtClean="0"/>
              <a:t>day!</a:t>
            </a:r>
            <a:endParaRPr lang="en-US" dirty="0"/>
          </a:p>
        </p:txBody>
      </p:sp>
    </p:spTree>
    <p:extLst>
      <p:ext uri="{BB962C8B-B14F-4D97-AF65-F5344CB8AC3E}">
        <p14:creationId xmlns:p14="http://schemas.microsoft.com/office/powerpoint/2010/main" val="14008931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Period 2: application of Kanban Method’s </a:t>
            </a:r>
            <a:r>
              <a:rPr lang="en-US" dirty="0" smtClean="0"/>
              <a:t>next two </a:t>
            </a:r>
            <a:r>
              <a:rPr lang="en-US" dirty="0"/>
              <a:t>core practices</a:t>
            </a:r>
            <a:endParaRPr lang="bg-BG" dirty="0"/>
          </a:p>
        </p:txBody>
      </p:sp>
      <p:sp>
        <p:nvSpPr>
          <p:cNvPr id="3" name="Content Placeholder 2"/>
          <p:cNvSpPr>
            <a:spLocks noGrp="1"/>
          </p:cNvSpPr>
          <p:nvPr>
            <p:ph idx="1"/>
          </p:nvPr>
        </p:nvSpPr>
        <p:spPr/>
        <p:txBody>
          <a:bodyPr/>
          <a:lstStyle/>
          <a:p>
            <a:pPr lvl="0"/>
            <a:r>
              <a:rPr lang="en-US" dirty="0"/>
              <a:t>CP2: Limit work-in-process (WIP)</a:t>
            </a:r>
            <a:endParaRPr lang="en-GB" dirty="0"/>
          </a:p>
          <a:p>
            <a:pPr lvl="1"/>
            <a:r>
              <a:rPr lang="en-US" dirty="0"/>
              <a:t>Column limits, one way to balance workload vs capacity</a:t>
            </a:r>
            <a:endParaRPr lang="en-GB" dirty="0"/>
          </a:p>
          <a:p>
            <a:pPr lvl="1"/>
            <a:r>
              <a:rPr lang="en-US" dirty="0"/>
              <a:t>We made a true </a:t>
            </a:r>
            <a:r>
              <a:rPr lang="en-US" dirty="0" err="1"/>
              <a:t>kanban</a:t>
            </a:r>
            <a:r>
              <a:rPr lang="en-US" dirty="0"/>
              <a:t> system (pull and limiting WIP)</a:t>
            </a:r>
            <a:endParaRPr lang="en-GB" dirty="0"/>
          </a:p>
          <a:p>
            <a:pPr lvl="0"/>
            <a:r>
              <a:rPr lang="en-US" dirty="0"/>
              <a:t>CP3: Manage flow</a:t>
            </a:r>
            <a:endParaRPr lang="en-GB" dirty="0"/>
          </a:p>
          <a:p>
            <a:pPr lvl="1"/>
            <a:r>
              <a:rPr lang="en-US" dirty="0"/>
              <a:t>Flow (smoothness, timeliness, economic outcomes)</a:t>
            </a:r>
            <a:endParaRPr lang="en-GB" dirty="0"/>
          </a:p>
        </p:txBody>
      </p:sp>
    </p:spTree>
    <p:extLst>
      <p:ext uri="{BB962C8B-B14F-4D97-AF65-F5344CB8AC3E}">
        <p14:creationId xmlns:p14="http://schemas.microsoft.com/office/powerpoint/2010/main" val="2756168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292662"/>
          </a:xfrm>
        </p:spPr>
        <p:txBody>
          <a:bodyPr/>
          <a:lstStyle/>
          <a:p>
            <a:r>
              <a:rPr lang="en-US" dirty="0" smtClean="0"/>
              <a:t>Reuse the coin </a:t>
            </a:r>
            <a:r>
              <a:rPr lang="en-US" dirty="0"/>
              <a:t>tosses (H for Heads, T for Tails) for each team member for each </a:t>
            </a:r>
            <a:r>
              <a:rPr lang="en-US" dirty="0" smtClean="0"/>
              <a:t>day from Period 1!</a:t>
            </a:r>
            <a:endParaRPr lang="en-US" dirty="0"/>
          </a:p>
        </p:txBody>
      </p:sp>
    </p:spTree>
    <p:extLst>
      <p:ext uri="{BB962C8B-B14F-4D97-AF65-F5344CB8AC3E}">
        <p14:creationId xmlns:p14="http://schemas.microsoft.com/office/powerpoint/2010/main" val="1208287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make one policy change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4152139"/>
              </p:ext>
            </p:extLst>
          </p:nvPr>
        </p:nvGraphicFramePr>
        <p:xfrm>
          <a:off x="419548" y="1458844"/>
          <a:ext cx="11317045" cy="4358640"/>
        </p:xfrm>
        <a:graphic>
          <a:graphicData uri="http://schemas.openxmlformats.org/drawingml/2006/table">
            <a:tbl>
              <a:tblPr firstRow="1" firstCol="1" bandRow="1"/>
              <a:tblGrid>
                <a:gridCol w="4140483"/>
                <a:gridCol w="3984855"/>
                <a:gridCol w="3191707"/>
              </a:tblGrid>
              <a:tr h="0">
                <a:tc>
                  <a:txBody>
                    <a:bodyPr/>
                    <a:lstStyle/>
                    <a:p>
                      <a:pPr>
                        <a:spcAft>
                          <a:spcPts val="0"/>
                        </a:spcAft>
                      </a:pPr>
                      <a:r>
                        <a:rPr lang="en-US" sz="2200" b="1">
                          <a:effectLst/>
                          <a:latin typeface="Cambria" charset="0"/>
                          <a:ea typeface="ＭＳ 明朝" charset="-128"/>
                          <a:cs typeface="Times New Roman" charset="0"/>
                        </a:rPr>
                        <a:t>Collaboration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200" b="1">
                          <a:effectLst/>
                          <a:latin typeface="Cambria" charset="0"/>
                          <a:ea typeface="ＭＳ 明朝" charset="-128"/>
                          <a:cs typeface="Times New Roman" charset="0"/>
                        </a:rPr>
                        <a:t>Pull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200" b="1">
                          <a:effectLst/>
                          <a:latin typeface="Cambria" charset="0"/>
                          <a:ea typeface="ＭＳ 明朝" charset="-128"/>
                          <a:cs typeface="Times New Roman" charset="0"/>
                        </a:rPr>
                        <a:t>WIP Policy</a:t>
                      </a:r>
                      <a:endParaRPr lang="en-US" sz="22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228600">
                        <a:spcAft>
                          <a:spcPts val="0"/>
                        </a:spcAft>
                      </a:pPr>
                      <a:r>
                        <a:rPr lang="en-US" sz="2200" dirty="0">
                          <a:effectLst/>
                          <a:latin typeface="Cambria" charset="0"/>
                          <a:ea typeface="ＭＳ 明朝" charset="-128"/>
                          <a:cs typeface="Times New Roman" charset="0"/>
                        </a:rPr>
                        <a:t>We measure the individual productivity of the team members. Your goal is the Done column to have your name on as many work items as possible. Hence only </a:t>
                      </a:r>
                      <a:r>
                        <a:rPr lang="en-US" sz="2200" b="1" i="1" u="sng" dirty="0">
                          <a:effectLst/>
                          <a:latin typeface="Cambria" charset="0"/>
                          <a:ea typeface="ＭＳ 明朝" charset="-128"/>
                          <a:cs typeface="Times New Roman" charset="0"/>
                        </a:rPr>
                        <a:t>if you have no other options</a:t>
                      </a:r>
                      <a:r>
                        <a:rPr lang="en-US" sz="2200" dirty="0">
                          <a:effectLst/>
                          <a:latin typeface="Cambria" charset="0"/>
                          <a:ea typeface="ＭＳ 明朝" charset="-128"/>
                          <a:cs typeface="Times New Roman" charset="0"/>
                        </a:rPr>
                        <a:t>, pair up with someone who threw tails and move on their behalf. </a:t>
                      </a:r>
                    </a:p>
                    <a:p>
                      <a:pPr marL="228600">
                        <a:spcAft>
                          <a:spcPts val="0"/>
                        </a:spcAft>
                      </a:pPr>
                      <a:r>
                        <a:rPr lang="en-US" sz="2200" dirty="0">
                          <a:effectLst/>
                          <a:latin typeface="Cambria" charset="0"/>
                          <a:ea typeface="ＭＳ 明朝" charset="-128"/>
                          <a:cs typeface="Times New Roman" charset="0"/>
                        </a:rPr>
                        <a:t>Note: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200">
                          <a:effectLst/>
                          <a:latin typeface="Cambria" charset="0"/>
                          <a:ea typeface="ＭＳ 明朝" charset="-128"/>
                          <a:cs typeface="Times New Roman" charset="0"/>
                        </a:rPr>
                        <a:t>We want our resources to be fully utilized. Hence when their current work item is blocked team members should start working on a new work item by initial it and move to the Build column.</a:t>
                      </a:r>
                    </a:p>
                    <a:p>
                      <a:pPr marL="228600">
                        <a:spcAft>
                          <a:spcPts val="0"/>
                        </a:spcAft>
                      </a:pPr>
                      <a:r>
                        <a:rPr lang="en-US" sz="2200">
                          <a:effectLst/>
                          <a:latin typeface="Cambria" charset="0"/>
                          <a:ea typeface="ＭＳ 明朝" charset="-128"/>
                          <a:cs typeface="Times New Roman" charset="0"/>
                        </a:rPr>
                        <a:t>Note: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400" dirty="0" smtClean="0">
                          <a:effectLst/>
                          <a:latin typeface="Cambria" charset="0"/>
                          <a:ea typeface="ＭＳ 明朝" charset="-128"/>
                          <a:cs typeface="Times New Roman" charset="0"/>
                        </a:rPr>
                        <a:t>For each of the columns we are limiting our work in process to equal the number of team members. </a:t>
                      </a:r>
                    </a:p>
                    <a:p>
                      <a:pPr marL="228600">
                        <a:spcAft>
                          <a:spcPts val="0"/>
                        </a:spcAft>
                      </a:pPr>
                      <a:r>
                        <a:rPr lang="en-US" sz="2400" dirty="0" smtClean="0">
                          <a:effectLst/>
                          <a:latin typeface="Cambria" charset="0"/>
                          <a:ea typeface="ＭＳ 明朝" charset="-128"/>
                          <a:cs typeface="Times New Roman" charset="0"/>
                        </a:rPr>
                        <a:t>As a result only </a:t>
                      </a:r>
                      <a:r>
                        <a:rPr lang="en-US" sz="2400" b="1" i="1" u="sng" dirty="0" smtClean="0">
                          <a:effectLst/>
                          <a:latin typeface="Cambria" charset="0"/>
                          <a:ea typeface="ＭＳ 明朝" charset="-128"/>
                          <a:cs typeface="Times New Roman" charset="0"/>
                        </a:rPr>
                        <a:t>if a column has free capacity</a:t>
                      </a:r>
                      <a:r>
                        <a:rPr lang="en-US" sz="2400" dirty="0" smtClean="0">
                          <a:effectLst/>
                          <a:latin typeface="Cambria" charset="0"/>
                          <a:ea typeface="ＭＳ 明朝" charset="-128"/>
                          <a:cs typeface="Times New Roman" charset="0"/>
                        </a:rPr>
                        <a:t> you can advance one of your cards rightwards.</a:t>
                      </a:r>
                      <a:endParaRPr lang="en-US" sz="2400" dirty="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5" name="Rectangle 1"/>
          <p:cNvSpPr>
            <a:spLocks noChangeArrowheads="1"/>
          </p:cNvSpPr>
          <p:nvPr/>
        </p:nvSpPr>
        <p:spPr bwMode="auto">
          <a:xfrm>
            <a:off x="3463925" y="2308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98520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Only one change since the previous period</a:t>
            </a:r>
            <a:endParaRPr lang="en-US" dirty="0"/>
          </a:p>
        </p:txBody>
      </p:sp>
      <p:sp>
        <p:nvSpPr>
          <p:cNvPr id="3" name="Content Placeholder 2"/>
          <p:cNvSpPr>
            <a:spLocks noGrp="1"/>
          </p:cNvSpPr>
          <p:nvPr>
            <p:ph idx="1"/>
          </p:nvPr>
        </p:nvSpPr>
        <p:spPr/>
        <p:txBody>
          <a:bodyPr/>
          <a:lstStyle/>
          <a:p>
            <a:r>
              <a:rPr lang="en-US" dirty="0" smtClean="0"/>
              <a:t>Coin tosses (the nature of work) </a:t>
            </a:r>
            <a:r>
              <a:rPr lang="mr-IN" dirty="0" smtClean="0"/>
              <a:t>–</a:t>
            </a:r>
            <a:r>
              <a:rPr lang="en-US" dirty="0" smtClean="0"/>
              <a:t> the same, not changed.</a:t>
            </a:r>
          </a:p>
          <a:p>
            <a:r>
              <a:rPr lang="en-US" dirty="0" smtClean="0"/>
              <a:t>The team</a:t>
            </a:r>
            <a:r>
              <a:rPr lang="mr-IN" dirty="0"/>
              <a:t> –</a:t>
            </a:r>
            <a:r>
              <a:rPr lang="en-US" dirty="0"/>
              <a:t> the same, not changed</a:t>
            </a:r>
            <a:r>
              <a:rPr lang="en-US" dirty="0" smtClean="0"/>
              <a:t>.</a:t>
            </a:r>
          </a:p>
          <a:p>
            <a:r>
              <a:rPr lang="en-US" dirty="0" smtClean="0"/>
              <a:t>Collaboration policy</a:t>
            </a:r>
            <a:r>
              <a:rPr lang="mr-IN" dirty="0"/>
              <a:t> –</a:t>
            </a:r>
            <a:r>
              <a:rPr lang="en-US" dirty="0"/>
              <a:t> the same, not changed</a:t>
            </a:r>
            <a:r>
              <a:rPr lang="en-US" dirty="0" smtClean="0"/>
              <a:t>.</a:t>
            </a:r>
          </a:p>
          <a:p>
            <a:r>
              <a:rPr lang="en-US" dirty="0" smtClean="0"/>
              <a:t>Pull policy</a:t>
            </a:r>
            <a:r>
              <a:rPr lang="mr-IN" dirty="0"/>
              <a:t> –</a:t>
            </a:r>
            <a:r>
              <a:rPr lang="en-US" dirty="0"/>
              <a:t> the same, not changed</a:t>
            </a:r>
            <a:r>
              <a:rPr lang="en-US" dirty="0" smtClean="0"/>
              <a:t>.</a:t>
            </a:r>
          </a:p>
          <a:p>
            <a:r>
              <a:rPr lang="en-US" dirty="0" smtClean="0"/>
              <a:t>WIP policy </a:t>
            </a:r>
            <a:r>
              <a:rPr lang="mr-IN" dirty="0" smtClean="0"/>
              <a:t>–</a:t>
            </a:r>
            <a:r>
              <a:rPr lang="en-US" dirty="0" smtClean="0"/>
              <a:t> CHANGED!</a:t>
            </a:r>
            <a:endParaRPr lang="en-US" dirty="0"/>
          </a:p>
        </p:txBody>
      </p:sp>
    </p:spTree>
    <p:extLst>
      <p:ext uri="{BB962C8B-B14F-4D97-AF65-F5344CB8AC3E}">
        <p14:creationId xmlns:p14="http://schemas.microsoft.com/office/powerpoint/2010/main" val="1784281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292662"/>
          </a:xfrm>
        </p:spPr>
        <p:txBody>
          <a:bodyPr/>
          <a:lstStyle/>
          <a:p>
            <a:r>
              <a:rPr lang="en-US" dirty="0" smtClean="0"/>
              <a:t>Foster no-collaboration by offering a chocolate as </a:t>
            </a:r>
            <a:r>
              <a:rPr lang="en-US" smtClean="0"/>
              <a:t>a bonus to </a:t>
            </a:r>
            <a:r>
              <a:rPr lang="en-US" dirty="0" smtClean="0"/>
              <a:t>the best performer on the team!</a:t>
            </a:r>
            <a:endParaRPr lang="en-US" dirty="0"/>
          </a:p>
        </p:txBody>
      </p:sp>
      <p:pic>
        <p:nvPicPr>
          <p:cNvPr id="4"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66" y="4025900"/>
            <a:ext cx="2201333"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390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1323188" y="107576"/>
          <a:ext cx="9574308" cy="5806440"/>
        </p:xfrm>
        <a:graphic>
          <a:graphicData uri="http://schemas.openxmlformats.org/drawingml/2006/table">
            <a:tbl>
              <a:tblPr firstRow="1" firstCol="1" bandRow="1"/>
              <a:tblGrid>
                <a:gridCol w="4787154"/>
                <a:gridCol w="4787154"/>
              </a:tblGrid>
              <a:tr h="337398">
                <a:tc>
                  <a:txBody>
                    <a:bodyPr/>
                    <a:lstStyle/>
                    <a:p>
                      <a:pPr>
                        <a:spcAft>
                          <a:spcPts val="0"/>
                        </a:spcAft>
                      </a:pPr>
                      <a:r>
                        <a:rPr lang="en-US" sz="2800" b="1">
                          <a:effectLst/>
                          <a:latin typeface="Cambria" charset="0"/>
                          <a:ea typeface="ＭＳ 明朝" charset="-128"/>
                          <a:cs typeface="Times New Roman" charset="0"/>
                        </a:rPr>
                        <a:t>If you throw Heads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b="1">
                          <a:effectLst/>
                          <a:latin typeface="Cambria" charset="0"/>
                          <a:ea typeface="ＭＳ 明朝" charset="-128"/>
                          <a:cs typeface="Times New Roman" charset="0"/>
                        </a:rPr>
                        <a:t>If you throw Tails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73990">
                <a:tc>
                  <a:txBody>
                    <a:bodyPr/>
                    <a:lstStyle/>
                    <a:p>
                      <a:pPr>
                        <a:spcAft>
                          <a:spcPts val="0"/>
                        </a:spcAft>
                      </a:pPr>
                      <a:r>
                        <a:rPr lang="en-US" sz="2800" dirty="0">
                          <a:effectLst/>
                          <a:latin typeface="Cambria" charset="0"/>
                          <a:ea typeface="ＭＳ 明朝" charset="-128"/>
                          <a:cs typeface="Times New Roman" charset="0"/>
                        </a:rPr>
                        <a:t>Do one of:</a:t>
                      </a:r>
                    </a:p>
                    <a:p>
                      <a:pPr marL="342900" lvl="0" indent="-342900">
                        <a:spcAft>
                          <a:spcPts val="0"/>
                        </a:spcAft>
                        <a:buFont typeface="Symbol" charset="2"/>
                        <a:buChar char=""/>
                      </a:pPr>
                      <a:r>
                        <a:rPr lang="en-US" sz="2500" dirty="0" smtClean="0">
                          <a:effectLst/>
                          <a:latin typeface="Cambria" charset="0"/>
                          <a:ea typeface="ＭＳ 明朝" charset="-128"/>
                          <a:cs typeface="Times New Roman" charset="0"/>
                        </a:rPr>
                        <a:t>Advance one of your unblocked work items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Unblock one of your items that is blocked and advance it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Start new work by following what the </a:t>
                      </a:r>
                      <a:r>
                        <a:rPr lang="en-US" sz="2500" b="1" dirty="0" smtClean="0">
                          <a:effectLst/>
                          <a:latin typeface="Cambria" charset="0"/>
                          <a:ea typeface="ＭＳ 明朝" charset="-128"/>
                          <a:cs typeface="Times New Roman" charset="0"/>
                        </a:rPr>
                        <a:t>Pull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help others by following what the </a:t>
                      </a:r>
                      <a:r>
                        <a:rPr lang="en-US" sz="2500" b="1" dirty="0" smtClean="0">
                          <a:effectLst/>
                          <a:latin typeface="Cambria" charset="0"/>
                          <a:ea typeface="ＭＳ 明朝" charset="-128"/>
                          <a:cs typeface="Times New Roman" charset="0"/>
                        </a:rPr>
                        <a:t>Collaboration Policy</a:t>
                      </a:r>
                      <a:r>
                        <a:rPr lang="en-US" sz="2500" dirty="0" smtClean="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dirty="0">
                          <a:effectLst/>
                          <a:latin typeface="Cambria" charset="0"/>
                          <a:ea typeface="ＭＳ 明朝" charset="-128"/>
                          <a:cs typeface="Times New Roman" charset="0"/>
                        </a:rPr>
                        <a:t>Do both:</a:t>
                      </a:r>
                    </a:p>
                    <a:p>
                      <a:pPr marL="342900" lvl="0" indent="-342900">
                        <a:spcAft>
                          <a:spcPts val="0"/>
                        </a:spcAft>
                        <a:buFont typeface="Symbol" charset="2"/>
                        <a:buChar char=""/>
                      </a:pPr>
                      <a:r>
                        <a:rPr lang="en-US" sz="2500" dirty="0">
                          <a:effectLst/>
                          <a:latin typeface="Cambria" charset="0"/>
                          <a:ea typeface="ＭＳ 明朝" charset="-128"/>
                          <a:cs typeface="Times New Roman" charset="0"/>
                        </a:rPr>
                        <a:t>Block one of your currently unblocked items if you have one</a:t>
                      </a:r>
                    </a:p>
                    <a:p>
                      <a:pPr marL="342900" lvl="0" indent="-342900">
                        <a:spcAft>
                          <a:spcPts val="0"/>
                        </a:spcAft>
                        <a:buFont typeface="Symbol" charset="2"/>
                        <a:buChar char=""/>
                      </a:pPr>
                      <a:r>
                        <a:rPr lang="en-US" sz="2500" b="1" dirty="0">
                          <a:effectLst/>
                          <a:latin typeface="Cambria" charset="0"/>
                          <a:ea typeface="ＭＳ 明朝" charset="-128"/>
                          <a:cs typeface="Times New Roman" charset="0"/>
                        </a:rPr>
                        <a:t>AND</a:t>
                      </a:r>
                      <a:r>
                        <a:rPr lang="en-US" sz="2500" dirty="0">
                          <a:effectLst/>
                          <a:latin typeface="Cambria" charset="0"/>
                          <a:ea typeface="ＭＳ 明朝" charset="-128"/>
                          <a:cs typeface="Times New Roman" charset="0"/>
                        </a:rPr>
                        <a:t> follow what the </a:t>
                      </a:r>
                      <a:r>
                        <a:rPr lang="en-US" sz="2500" b="1" dirty="0">
                          <a:effectLst/>
                          <a:latin typeface="Cambria" charset="0"/>
                          <a:ea typeface="ＭＳ 明朝" charset="-128"/>
                          <a:cs typeface="Times New Roman" charset="0"/>
                        </a:rPr>
                        <a:t>Pull Policy</a:t>
                      </a:r>
                      <a:r>
                        <a:rPr lang="en-US" sz="2500" dirty="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9" name="Rectangle 3"/>
          <p:cNvSpPr>
            <a:spLocks noChangeArrowheads="1"/>
          </p:cNvSpPr>
          <p:nvPr/>
        </p:nvSpPr>
        <p:spPr bwMode="auto">
          <a:xfrm>
            <a:off x="3392488" y="2857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34727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Evolutionary Change</a:t>
            </a:r>
            <a:endParaRPr lang="bg-BG" dirty="0"/>
          </a:p>
        </p:txBody>
      </p:sp>
      <p:sp>
        <p:nvSpPr>
          <p:cNvPr id="3" name="Text Placeholder 2"/>
          <p:cNvSpPr>
            <a:spLocks noGrp="1"/>
          </p:cNvSpPr>
          <p:nvPr>
            <p:ph type="body" idx="1"/>
          </p:nvPr>
        </p:nvSpPr>
        <p:spPr/>
        <p:txBody>
          <a:bodyPr/>
          <a:lstStyle/>
          <a:p>
            <a:r>
              <a:rPr lang="en-US" dirty="0" smtClean="0"/>
              <a:t>Kanban Policy Game</a:t>
            </a:r>
            <a:endParaRPr lang="bg-BG" dirty="0"/>
          </a:p>
        </p:txBody>
      </p:sp>
    </p:spTree>
    <p:extLst>
      <p:ext uri="{BB962C8B-B14F-4D97-AF65-F5344CB8AC3E}">
        <p14:creationId xmlns:p14="http://schemas.microsoft.com/office/powerpoint/2010/main" val="1821713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Reward the best</a:t>
            </a:r>
            <a:endParaRPr lang="bg-BG" dirty="0"/>
          </a:p>
        </p:txBody>
      </p:sp>
      <p:sp>
        <p:nvSpPr>
          <p:cNvPr id="4" name="Text Placeholder 3"/>
          <p:cNvSpPr>
            <a:spLocks noGrp="1"/>
          </p:cNvSpPr>
          <p:nvPr>
            <p:ph type="body" idx="1"/>
          </p:nvPr>
        </p:nvSpPr>
        <p:spPr/>
        <p:txBody>
          <a:bodyPr/>
          <a:lstStyle/>
          <a:p>
            <a:r>
              <a:rPr lang="en-US" dirty="0" smtClean="0"/>
              <a:t>End of Period 1</a:t>
            </a:r>
            <a:endParaRPr lang="bg-BG" dirty="0"/>
          </a:p>
        </p:txBody>
      </p:sp>
    </p:spTree>
    <p:extLst>
      <p:ext uri="{BB962C8B-B14F-4D97-AF65-F5344CB8AC3E}">
        <p14:creationId xmlns:p14="http://schemas.microsoft.com/office/powerpoint/2010/main" val="17092314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Debrief</a:t>
            </a:r>
            <a:endParaRPr lang="bg-BG" dirty="0"/>
          </a:p>
        </p:txBody>
      </p:sp>
      <p:sp>
        <p:nvSpPr>
          <p:cNvPr id="3" name="Content Placeholder 2"/>
          <p:cNvSpPr>
            <a:spLocks noGrp="1"/>
          </p:cNvSpPr>
          <p:nvPr>
            <p:ph idx="1"/>
          </p:nvPr>
        </p:nvSpPr>
        <p:spPr/>
        <p:txBody>
          <a:bodyPr/>
          <a:lstStyle/>
          <a:p>
            <a:pPr marL="0" indent="0">
              <a:buNone/>
            </a:pPr>
            <a:r>
              <a:rPr lang="en-US" dirty="0"/>
              <a:t>In your teams, list and prepare to report back</a:t>
            </a:r>
            <a:r>
              <a:rPr lang="en-US" dirty="0" smtClean="0"/>
              <a:t>:</a:t>
            </a:r>
          </a:p>
          <a:p>
            <a:pPr marL="0" indent="0">
              <a:buNone/>
            </a:pPr>
            <a:endParaRPr lang="en-US" dirty="0"/>
          </a:p>
          <a:p>
            <a:r>
              <a:rPr lang="en-US" dirty="0" smtClean="0"/>
              <a:t>Concepts</a:t>
            </a:r>
            <a:r>
              <a:rPr lang="en-US" dirty="0"/>
              <a:t>, practices, and outcomes simulated in the game</a:t>
            </a:r>
          </a:p>
          <a:p>
            <a:r>
              <a:rPr lang="en-US" dirty="0" smtClean="0"/>
              <a:t>Your </a:t>
            </a:r>
            <a:r>
              <a:rPr lang="en-US" dirty="0"/>
              <a:t>observations</a:t>
            </a:r>
          </a:p>
          <a:p>
            <a:r>
              <a:rPr lang="en-US" dirty="0" smtClean="0"/>
              <a:t>Workplace </a:t>
            </a:r>
            <a:r>
              <a:rPr lang="en-US" dirty="0"/>
              <a:t>parallels</a:t>
            </a:r>
          </a:p>
          <a:p>
            <a:endParaRPr lang="bg-BG" dirty="0"/>
          </a:p>
        </p:txBody>
      </p:sp>
    </p:spTree>
    <p:extLst>
      <p:ext uri="{BB962C8B-B14F-4D97-AF65-F5344CB8AC3E}">
        <p14:creationId xmlns:p14="http://schemas.microsoft.com/office/powerpoint/2010/main" val="63676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Confirm the application of Kanban Method’s </a:t>
            </a:r>
            <a:r>
              <a:rPr lang="en-US" dirty="0" smtClean="0"/>
              <a:t>two core </a:t>
            </a:r>
            <a:r>
              <a:rPr lang="en-US" dirty="0"/>
              <a:t>practices</a:t>
            </a:r>
            <a:endParaRPr lang="bg-BG" dirty="0"/>
          </a:p>
        </p:txBody>
      </p:sp>
      <p:sp>
        <p:nvSpPr>
          <p:cNvPr id="3" name="Content Placeholder 2"/>
          <p:cNvSpPr>
            <a:spLocks noGrp="1"/>
          </p:cNvSpPr>
          <p:nvPr>
            <p:ph idx="1"/>
          </p:nvPr>
        </p:nvSpPr>
        <p:spPr/>
        <p:txBody>
          <a:bodyPr/>
          <a:lstStyle/>
          <a:p>
            <a:pPr lvl="0"/>
            <a:r>
              <a:rPr lang="en-US" dirty="0"/>
              <a:t>CP2: Limit </a:t>
            </a:r>
            <a:r>
              <a:rPr lang="en-US" dirty="0" smtClean="0"/>
              <a:t>work-in-process </a:t>
            </a:r>
            <a:r>
              <a:rPr lang="en-US" dirty="0"/>
              <a:t>(WIP)</a:t>
            </a:r>
            <a:endParaRPr lang="en-GB" dirty="0"/>
          </a:p>
          <a:p>
            <a:pPr lvl="1"/>
            <a:r>
              <a:rPr lang="en-US" dirty="0"/>
              <a:t>Column limits, one way to balance workload vs capacity</a:t>
            </a:r>
            <a:endParaRPr lang="en-GB" dirty="0"/>
          </a:p>
          <a:p>
            <a:pPr lvl="1"/>
            <a:r>
              <a:rPr lang="en-US" dirty="0"/>
              <a:t>We made a true </a:t>
            </a:r>
            <a:r>
              <a:rPr lang="en-US" dirty="0" err="1"/>
              <a:t>kanban</a:t>
            </a:r>
            <a:r>
              <a:rPr lang="en-US" dirty="0"/>
              <a:t> system (pull and limiting WIP)</a:t>
            </a:r>
            <a:endParaRPr lang="en-GB" dirty="0"/>
          </a:p>
          <a:p>
            <a:pPr lvl="0"/>
            <a:r>
              <a:rPr lang="en-US" dirty="0"/>
              <a:t>CP3: Manage flow</a:t>
            </a:r>
            <a:endParaRPr lang="en-GB" dirty="0"/>
          </a:p>
          <a:p>
            <a:pPr lvl="1"/>
            <a:r>
              <a:rPr lang="en-US" dirty="0"/>
              <a:t>Flow (smoothness, timeliness, economic outcomes</a:t>
            </a:r>
            <a:r>
              <a:rPr lang="en-US" dirty="0" smtClean="0"/>
              <a:t>)</a:t>
            </a:r>
            <a:endParaRPr lang="en-GB" dirty="0"/>
          </a:p>
        </p:txBody>
      </p:sp>
    </p:spTree>
    <p:extLst>
      <p:ext uri="{BB962C8B-B14F-4D97-AF65-F5344CB8AC3E}">
        <p14:creationId xmlns:p14="http://schemas.microsoft.com/office/powerpoint/2010/main" val="6514893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a:t>
            </a:r>
            <a:r>
              <a:rPr lang="mr-IN" dirty="0" smtClean="0"/>
              <a:t>–</a:t>
            </a:r>
            <a:r>
              <a:rPr lang="en-US" dirty="0" smtClean="0"/>
              <a:t> Lead Time</a:t>
            </a:r>
            <a:endParaRPr lang="en-US" dirty="0"/>
          </a:p>
        </p:txBody>
      </p:sp>
      <p:pic>
        <p:nvPicPr>
          <p:cNvPr id="4" name="Picture 3"/>
          <p:cNvPicPr>
            <a:picLocks noChangeAspect="1"/>
          </p:cNvPicPr>
          <p:nvPr/>
        </p:nvPicPr>
        <p:blipFill>
          <a:blip r:embed="rId2"/>
          <a:stretch>
            <a:fillRect/>
          </a:stretch>
        </p:blipFill>
        <p:spPr>
          <a:xfrm>
            <a:off x="1341995" y="1531937"/>
            <a:ext cx="9508010" cy="4208463"/>
          </a:xfrm>
          <a:prstGeom prst="rect">
            <a:avLst/>
          </a:prstGeom>
        </p:spPr>
      </p:pic>
    </p:spTree>
    <p:extLst>
      <p:ext uri="{BB962C8B-B14F-4D97-AF65-F5344CB8AC3E}">
        <p14:creationId xmlns:p14="http://schemas.microsoft.com/office/powerpoint/2010/main" val="7554102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 Throughput</a:t>
            </a:r>
            <a:endParaRPr lang="en-US" dirty="0"/>
          </a:p>
        </p:txBody>
      </p:sp>
      <p:pic>
        <p:nvPicPr>
          <p:cNvPr id="4" name="Picture 3"/>
          <p:cNvPicPr>
            <a:picLocks noChangeAspect="1"/>
          </p:cNvPicPr>
          <p:nvPr/>
        </p:nvPicPr>
        <p:blipFill>
          <a:blip r:embed="rId2"/>
          <a:stretch>
            <a:fillRect/>
          </a:stretch>
        </p:blipFill>
        <p:spPr>
          <a:xfrm>
            <a:off x="2082800" y="1417637"/>
            <a:ext cx="8026400" cy="4749184"/>
          </a:xfrm>
          <a:prstGeom prst="rect">
            <a:avLst/>
          </a:prstGeom>
        </p:spPr>
      </p:pic>
    </p:spTree>
    <p:extLst>
      <p:ext uri="{BB962C8B-B14F-4D97-AF65-F5344CB8AC3E}">
        <p14:creationId xmlns:p14="http://schemas.microsoft.com/office/powerpoint/2010/main" val="2568179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Period 3: Collaboration </a:t>
            </a:r>
            <a:r>
              <a:rPr lang="en-US" dirty="0" smtClean="0"/>
              <a:t>allowed </a:t>
            </a:r>
            <a:r>
              <a:rPr lang="mr-IN" dirty="0" smtClean="0"/>
              <a:t>–</a:t>
            </a:r>
            <a:r>
              <a:rPr lang="en-US" dirty="0" smtClean="0"/>
              <a:t> application </a:t>
            </a:r>
            <a:r>
              <a:rPr lang="en-US" dirty="0"/>
              <a:t>of Kanban Method’s last core practice</a:t>
            </a:r>
            <a:endParaRPr lang="bg-BG" dirty="0"/>
          </a:p>
        </p:txBody>
      </p:sp>
      <p:sp>
        <p:nvSpPr>
          <p:cNvPr id="3" name="Content Placeholder 2"/>
          <p:cNvSpPr>
            <a:spLocks noGrp="1"/>
          </p:cNvSpPr>
          <p:nvPr>
            <p:ph idx="1"/>
          </p:nvPr>
        </p:nvSpPr>
        <p:spPr/>
        <p:txBody>
          <a:bodyPr/>
          <a:lstStyle/>
          <a:p>
            <a:pPr lvl="0"/>
            <a:r>
              <a:rPr lang="en-US" dirty="0"/>
              <a:t>CP6: Improve collaboratively, evolve experimentally (using models and the scientific method)</a:t>
            </a:r>
            <a:endParaRPr lang="en-GB" dirty="0"/>
          </a:p>
          <a:p>
            <a:pPr lvl="1"/>
            <a:r>
              <a:rPr lang="en-US" dirty="0"/>
              <a:t>We created conditions for collaboration in </a:t>
            </a:r>
            <a:r>
              <a:rPr lang="en-US" dirty="0" smtClean="0"/>
              <a:t>delivery</a:t>
            </a:r>
            <a:endParaRPr lang="en-GB" dirty="0"/>
          </a:p>
        </p:txBody>
      </p:sp>
    </p:spTree>
    <p:extLst>
      <p:ext uri="{BB962C8B-B14F-4D97-AF65-F5344CB8AC3E}">
        <p14:creationId xmlns:p14="http://schemas.microsoft.com/office/powerpoint/2010/main" val="1161504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292662"/>
          </a:xfrm>
        </p:spPr>
        <p:txBody>
          <a:bodyPr/>
          <a:lstStyle/>
          <a:p>
            <a:r>
              <a:rPr lang="en-US" dirty="0" smtClean="0"/>
              <a:t>Reuse the coin </a:t>
            </a:r>
            <a:r>
              <a:rPr lang="en-US" dirty="0"/>
              <a:t>tosses (H for Heads, T for Tails) for each team member for each </a:t>
            </a:r>
            <a:r>
              <a:rPr lang="en-US" smtClean="0"/>
              <a:t>day from Period 1!</a:t>
            </a:r>
            <a:endParaRPr lang="en-US" dirty="0"/>
          </a:p>
        </p:txBody>
      </p:sp>
    </p:spTree>
    <p:extLst>
      <p:ext uri="{BB962C8B-B14F-4D97-AF65-F5344CB8AC3E}">
        <p14:creationId xmlns:p14="http://schemas.microsoft.com/office/powerpoint/2010/main" val="1958717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9631"/>
            <a:ext cx="10972800" cy="1143000"/>
          </a:xfrm>
        </p:spPr>
        <p:txBody>
          <a:bodyPr>
            <a:normAutofit/>
          </a:bodyPr>
          <a:lstStyle/>
          <a:p>
            <a:r>
              <a:rPr lang="en-US" dirty="0"/>
              <a:t>We make </a:t>
            </a:r>
            <a:r>
              <a:rPr lang="en-US" dirty="0" smtClean="0"/>
              <a:t>another policy </a:t>
            </a:r>
            <a:r>
              <a:rPr lang="en-US" dirty="0"/>
              <a:t>change </a:t>
            </a:r>
          </a:p>
        </p:txBody>
      </p:sp>
      <p:graphicFrame>
        <p:nvGraphicFramePr>
          <p:cNvPr id="4" name="Table 3"/>
          <p:cNvGraphicFramePr>
            <a:graphicFrameLocks noGrp="1"/>
          </p:cNvGraphicFramePr>
          <p:nvPr>
            <p:extLst/>
          </p:nvPr>
        </p:nvGraphicFramePr>
        <p:xfrm>
          <a:off x="523538" y="1125875"/>
          <a:ext cx="11144923" cy="4963208"/>
        </p:xfrm>
        <a:graphic>
          <a:graphicData uri="http://schemas.openxmlformats.org/drawingml/2006/table">
            <a:tbl>
              <a:tblPr firstRow="1" firstCol="1" bandRow="1"/>
              <a:tblGrid>
                <a:gridCol w="4077509"/>
                <a:gridCol w="3924250"/>
                <a:gridCol w="3143164"/>
              </a:tblGrid>
              <a:tr h="309545">
                <a:tc>
                  <a:txBody>
                    <a:bodyPr/>
                    <a:lstStyle/>
                    <a:p>
                      <a:pPr>
                        <a:spcAft>
                          <a:spcPts val="0"/>
                        </a:spcAft>
                      </a:pPr>
                      <a:r>
                        <a:rPr lang="en-US" sz="2100" b="1">
                          <a:effectLst/>
                          <a:latin typeface="Cambria" charset="0"/>
                          <a:ea typeface="ＭＳ 明朝" charset="-128"/>
                          <a:cs typeface="Times New Roman" charset="0"/>
                        </a:rPr>
                        <a:t>Collaboration Policy</a:t>
                      </a:r>
                      <a:endParaRPr lang="en-US" sz="21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100" b="1" dirty="0">
                          <a:effectLst/>
                          <a:latin typeface="Cambria" charset="0"/>
                          <a:ea typeface="ＭＳ 明朝" charset="-128"/>
                          <a:cs typeface="Times New Roman" charset="0"/>
                        </a:rPr>
                        <a:t>Pull Policy</a:t>
                      </a:r>
                      <a:endParaRPr lang="en-US" sz="2100" dirty="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100" b="1">
                          <a:effectLst/>
                          <a:latin typeface="Cambria" charset="0"/>
                          <a:ea typeface="ＭＳ 明朝" charset="-128"/>
                          <a:cs typeface="Times New Roman" charset="0"/>
                        </a:rPr>
                        <a:t>WIP Policy</a:t>
                      </a:r>
                      <a:endParaRPr lang="en-US" sz="21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43168">
                <a:tc>
                  <a:txBody>
                    <a:bodyPr/>
                    <a:lstStyle/>
                    <a:p>
                      <a:pPr marL="228600">
                        <a:spcAft>
                          <a:spcPts val="0"/>
                        </a:spcAft>
                      </a:pPr>
                      <a:r>
                        <a:rPr lang="en-US" sz="2100" dirty="0">
                          <a:effectLst/>
                          <a:latin typeface="Cambria" charset="0"/>
                          <a:ea typeface="ＭＳ 明朝" charset="-128"/>
                          <a:cs typeface="Times New Roman" charset="0"/>
                        </a:rPr>
                        <a:t>We don’t measure individual productivity but the productivity of the team as a whole. Your goal is the Done column to have as many work items as possible no matter the name on them. Hence,</a:t>
                      </a:r>
                    </a:p>
                    <a:p>
                      <a:pPr marL="228600">
                        <a:spcAft>
                          <a:spcPts val="0"/>
                        </a:spcAft>
                      </a:pPr>
                      <a:r>
                        <a:rPr lang="en-US" sz="2100" b="1" i="1" u="sng" dirty="0">
                          <a:effectLst/>
                          <a:latin typeface="Cambria" charset="0"/>
                          <a:ea typeface="ＭＳ 明朝" charset="-128"/>
                          <a:cs typeface="Times New Roman" charset="0"/>
                        </a:rPr>
                        <a:t>If you want to help the team</a:t>
                      </a:r>
                      <a:r>
                        <a:rPr lang="en-US" sz="2100" dirty="0">
                          <a:effectLst/>
                          <a:latin typeface="Cambria" charset="0"/>
                          <a:ea typeface="ＭＳ 明朝" charset="-128"/>
                          <a:cs typeface="Times New Roman" charset="0"/>
                        </a:rPr>
                        <a:t>, pair up with someone who threw tails and move on their behalf </a:t>
                      </a:r>
                      <a:r>
                        <a:rPr lang="en-US" sz="2100" dirty="0" smtClean="0">
                          <a:effectLst/>
                          <a:latin typeface="Cambria" charset="0"/>
                          <a:ea typeface="ＭＳ 明朝" charset="-128"/>
                          <a:cs typeface="Times New Roman" charset="0"/>
                        </a:rPr>
                        <a:t>.</a:t>
                      </a:r>
                    </a:p>
                    <a:p>
                      <a:pPr marL="228600">
                        <a:spcAft>
                          <a:spcPts val="0"/>
                        </a:spcAft>
                      </a:pPr>
                      <a:r>
                        <a:rPr lang="en-US" sz="2100" dirty="0" smtClean="0">
                          <a:effectLst/>
                          <a:latin typeface="Cambria" charset="0"/>
                          <a:ea typeface="ＭＳ 明朝" charset="-128"/>
                          <a:cs typeface="Times New Roman" charset="0"/>
                        </a:rPr>
                        <a:t>Note</a:t>
                      </a:r>
                      <a:r>
                        <a:rPr lang="en-US" sz="2100" dirty="0">
                          <a:effectLst/>
                          <a:latin typeface="Cambria" charset="0"/>
                          <a:ea typeface="ＭＳ 明朝" charset="-128"/>
                          <a:cs typeface="Times New Roman" charset="0"/>
                        </a:rPr>
                        <a:t>: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100" dirty="0">
                          <a:effectLst/>
                          <a:latin typeface="Cambria" charset="0"/>
                          <a:ea typeface="ＭＳ 明朝" charset="-128"/>
                          <a:cs typeface="Times New Roman" charset="0"/>
                        </a:rPr>
                        <a:t>We want our resources to be fully utilized. Hence when their current work item is blocked team members should start working on a new work item by initial it and move to the Build column.</a:t>
                      </a:r>
                    </a:p>
                    <a:p>
                      <a:pPr marL="228600">
                        <a:spcAft>
                          <a:spcPts val="0"/>
                        </a:spcAft>
                      </a:pPr>
                      <a:r>
                        <a:rPr lang="en-US" sz="2100" dirty="0">
                          <a:effectLst/>
                          <a:latin typeface="Cambria" charset="0"/>
                          <a:ea typeface="ＭＳ 明朝" charset="-128"/>
                          <a:cs typeface="Times New Roman" charset="0"/>
                        </a:rPr>
                        <a:t>Note: Follow the “WIP Policy” in regards the amount of work in process.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28600">
                        <a:spcAft>
                          <a:spcPts val="0"/>
                        </a:spcAft>
                      </a:pPr>
                      <a:r>
                        <a:rPr lang="en-US" sz="2000" dirty="0" smtClean="0">
                          <a:effectLst/>
                          <a:latin typeface="Cambria" charset="0"/>
                          <a:ea typeface="ＭＳ 明朝" charset="-128"/>
                          <a:cs typeface="Times New Roman" charset="0"/>
                        </a:rPr>
                        <a:t>We are limiting our work in process to 1 item per team member for each of the columns. </a:t>
                      </a:r>
                    </a:p>
                    <a:p>
                      <a:pPr marL="228600">
                        <a:spcAft>
                          <a:spcPts val="0"/>
                        </a:spcAft>
                      </a:pPr>
                      <a:r>
                        <a:rPr lang="en-US" sz="2000" dirty="0" smtClean="0">
                          <a:effectLst/>
                          <a:latin typeface="Cambria" charset="0"/>
                          <a:ea typeface="ＭＳ 明朝" charset="-128"/>
                          <a:cs typeface="Times New Roman" charset="0"/>
                        </a:rPr>
                        <a:t>As a result only </a:t>
                      </a:r>
                      <a:r>
                        <a:rPr lang="en-US" sz="2000" b="1" i="1" u="sng" dirty="0" smtClean="0">
                          <a:effectLst/>
                          <a:latin typeface="Cambria" charset="0"/>
                          <a:ea typeface="ＭＳ 明朝" charset="-128"/>
                          <a:cs typeface="Times New Roman" charset="0"/>
                        </a:rPr>
                        <a:t>if a column has free capacity</a:t>
                      </a:r>
                      <a:r>
                        <a:rPr lang="en-US" sz="2000" dirty="0" smtClean="0">
                          <a:effectLst/>
                          <a:latin typeface="Cambria" charset="0"/>
                          <a:ea typeface="ＭＳ 明朝" charset="-128"/>
                          <a:cs typeface="Times New Roman" charset="0"/>
                        </a:rPr>
                        <a:t> you can advance one of your cards rightwards.</a:t>
                      </a:r>
                      <a:endParaRPr lang="en-US" sz="2000" dirty="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87007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Only one change since the previous period</a:t>
            </a:r>
            <a:endParaRPr lang="en-US" dirty="0"/>
          </a:p>
        </p:txBody>
      </p:sp>
      <p:sp>
        <p:nvSpPr>
          <p:cNvPr id="3" name="Content Placeholder 2"/>
          <p:cNvSpPr>
            <a:spLocks noGrp="1"/>
          </p:cNvSpPr>
          <p:nvPr>
            <p:ph idx="1"/>
          </p:nvPr>
        </p:nvSpPr>
        <p:spPr/>
        <p:txBody>
          <a:bodyPr/>
          <a:lstStyle/>
          <a:p>
            <a:r>
              <a:rPr lang="en-US" dirty="0" smtClean="0"/>
              <a:t>Coin tosses (the nature of work) </a:t>
            </a:r>
            <a:r>
              <a:rPr lang="mr-IN" dirty="0" smtClean="0"/>
              <a:t>–</a:t>
            </a:r>
            <a:r>
              <a:rPr lang="en-US" dirty="0" smtClean="0"/>
              <a:t> the same, not changed.</a:t>
            </a:r>
          </a:p>
          <a:p>
            <a:r>
              <a:rPr lang="en-US" dirty="0" smtClean="0"/>
              <a:t>The team</a:t>
            </a:r>
            <a:r>
              <a:rPr lang="mr-IN" dirty="0"/>
              <a:t> –</a:t>
            </a:r>
            <a:r>
              <a:rPr lang="en-US" dirty="0"/>
              <a:t> the same, not changed</a:t>
            </a:r>
            <a:r>
              <a:rPr lang="en-US" dirty="0" smtClean="0"/>
              <a:t>.</a:t>
            </a:r>
          </a:p>
          <a:p>
            <a:r>
              <a:rPr lang="en-US" dirty="0" smtClean="0"/>
              <a:t>Collaboration policy</a:t>
            </a:r>
            <a:r>
              <a:rPr lang="mr-IN" dirty="0"/>
              <a:t> –</a:t>
            </a:r>
            <a:r>
              <a:rPr lang="en-US" dirty="0"/>
              <a:t> CHANGED</a:t>
            </a:r>
            <a:r>
              <a:rPr lang="en-US" dirty="0" smtClean="0"/>
              <a:t>!</a:t>
            </a:r>
          </a:p>
          <a:p>
            <a:r>
              <a:rPr lang="en-US" dirty="0" smtClean="0"/>
              <a:t>Pull policy</a:t>
            </a:r>
            <a:r>
              <a:rPr lang="mr-IN" dirty="0"/>
              <a:t> –</a:t>
            </a:r>
            <a:r>
              <a:rPr lang="en-US" dirty="0"/>
              <a:t> the same, not changed</a:t>
            </a:r>
            <a:r>
              <a:rPr lang="en-US" dirty="0" smtClean="0"/>
              <a:t>.</a:t>
            </a:r>
          </a:p>
          <a:p>
            <a:r>
              <a:rPr lang="en-US" dirty="0" smtClean="0"/>
              <a:t>WIP policy </a:t>
            </a:r>
            <a:r>
              <a:rPr lang="mr-IN" dirty="0" smtClean="0"/>
              <a:t>–</a:t>
            </a:r>
            <a:r>
              <a:rPr lang="en-US" dirty="0" smtClean="0"/>
              <a:t> </a:t>
            </a:r>
            <a:r>
              <a:rPr lang="en-US" dirty="0"/>
              <a:t>the same, not changed.</a:t>
            </a:r>
          </a:p>
        </p:txBody>
      </p:sp>
    </p:spTree>
    <p:extLst>
      <p:ext uri="{BB962C8B-B14F-4D97-AF65-F5344CB8AC3E}">
        <p14:creationId xmlns:p14="http://schemas.microsoft.com/office/powerpoint/2010/main" val="12524402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1323188" y="107576"/>
          <a:ext cx="9574308" cy="5806440"/>
        </p:xfrm>
        <a:graphic>
          <a:graphicData uri="http://schemas.openxmlformats.org/drawingml/2006/table">
            <a:tbl>
              <a:tblPr firstRow="1" firstCol="1" bandRow="1"/>
              <a:tblGrid>
                <a:gridCol w="4787154"/>
                <a:gridCol w="4787154"/>
              </a:tblGrid>
              <a:tr h="337398">
                <a:tc>
                  <a:txBody>
                    <a:bodyPr/>
                    <a:lstStyle/>
                    <a:p>
                      <a:pPr>
                        <a:spcAft>
                          <a:spcPts val="0"/>
                        </a:spcAft>
                      </a:pPr>
                      <a:r>
                        <a:rPr lang="en-US" sz="2800" b="1">
                          <a:effectLst/>
                          <a:latin typeface="Cambria" charset="0"/>
                          <a:ea typeface="ＭＳ 明朝" charset="-128"/>
                          <a:cs typeface="Times New Roman" charset="0"/>
                        </a:rPr>
                        <a:t>If you throw Heads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b="1">
                          <a:effectLst/>
                          <a:latin typeface="Cambria" charset="0"/>
                          <a:ea typeface="ＭＳ 明朝" charset="-128"/>
                          <a:cs typeface="Times New Roman" charset="0"/>
                        </a:rPr>
                        <a:t>If you throw Tails</a:t>
                      </a:r>
                      <a:endParaRPr lang="en-US" sz="2800">
                        <a:effectLst/>
                        <a:latin typeface="Cambria" charset="0"/>
                        <a:ea typeface="ＭＳ 明朝" charset="-128"/>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73990">
                <a:tc>
                  <a:txBody>
                    <a:bodyPr/>
                    <a:lstStyle/>
                    <a:p>
                      <a:pPr>
                        <a:spcAft>
                          <a:spcPts val="0"/>
                        </a:spcAft>
                      </a:pPr>
                      <a:r>
                        <a:rPr lang="en-US" sz="2800" dirty="0">
                          <a:effectLst/>
                          <a:latin typeface="Cambria" charset="0"/>
                          <a:ea typeface="ＭＳ 明朝" charset="-128"/>
                          <a:cs typeface="Times New Roman" charset="0"/>
                        </a:rPr>
                        <a:t>Do one of:</a:t>
                      </a:r>
                    </a:p>
                    <a:p>
                      <a:pPr marL="342900" lvl="0" indent="-342900">
                        <a:spcAft>
                          <a:spcPts val="0"/>
                        </a:spcAft>
                        <a:buFont typeface="Symbol" charset="2"/>
                        <a:buChar char=""/>
                      </a:pPr>
                      <a:r>
                        <a:rPr lang="en-US" sz="2500" dirty="0" smtClean="0">
                          <a:effectLst/>
                          <a:latin typeface="Cambria" charset="0"/>
                          <a:ea typeface="ＭＳ 明朝" charset="-128"/>
                          <a:cs typeface="Times New Roman" charset="0"/>
                        </a:rPr>
                        <a:t>Advance one of your unblocked work items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Unblock one of your items that is blocked and advance it rightward by following what </a:t>
                      </a:r>
                      <a:r>
                        <a:rPr lang="en-US" sz="2500" b="1" dirty="0" smtClean="0">
                          <a:effectLst/>
                          <a:latin typeface="Cambria" charset="0"/>
                          <a:ea typeface="ＭＳ 明朝" charset="-128"/>
                          <a:cs typeface="Times New Roman" charset="0"/>
                        </a:rPr>
                        <a:t>WIP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Start new work by following what the </a:t>
                      </a:r>
                      <a:r>
                        <a:rPr lang="en-US" sz="2500" b="1" dirty="0" smtClean="0">
                          <a:effectLst/>
                          <a:latin typeface="Cambria" charset="0"/>
                          <a:ea typeface="ＭＳ 明朝" charset="-128"/>
                          <a:cs typeface="Times New Roman" charset="0"/>
                        </a:rPr>
                        <a:t>Pull Policy</a:t>
                      </a:r>
                      <a:r>
                        <a:rPr lang="en-US" sz="2500" dirty="0" smtClean="0">
                          <a:effectLst/>
                          <a:latin typeface="Cambria" charset="0"/>
                          <a:ea typeface="ＭＳ 明朝" charset="-128"/>
                          <a:cs typeface="Times New Roman" charset="0"/>
                        </a:rPr>
                        <a:t> says</a:t>
                      </a:r>
                    </a:p>
                    <a:p>
                      <a:pPr marL="342900" lvl="0" indent="-342900">
                        <a:spcAft>
                          <a:spcPts val="0"/>
                        </a:spcAft>
                        <a:buFont typeface="Symbol" charset="2"/>
                        <a:buChar char=""/>
                      </a:pPr>
                      <a:r>
                        <a:rPr lang="en-US" sz="2500" b="1" dirty="0" smtClean="0">
                          <a:effectLst/>
                          <a:latin typeface="Cambria" charset="0"/>
                          <a:ea typeface="ＭＳ 明朝" charset="-128"/>
                          <a:cs typeface="Times New Roman" charset="0"/>
                        </a:rPr>
                        <a:t>OR</a:t>
                      </a:r>
                      <a:r>
                        <a:rPr lang="en-US" sz="2500" dirty="0" smtClean="0">
                          <a:effectLst/>
                          <a:latin typeface="Cambria" charset="0"/>
                          <a:ea typeface="ＭＳ 明朝" charset="-128"/>
                          <a:cs typeface="Times New Roman" charset="0"/>
                        </a:rPr>
                        <a:t> help others by following what the </a:t>
                      </a:r>
                      <a:r>
                        <a:rPr lang="en-US" sz="2500" b="1" dirty="0" smtClean="0">
                          <a:effectLst/>
                          <a:latin typeface="Cambria" charset="0"/>
                          <a:ea typeface="ＭＳ 明朝" charset="-128"/>
                          <a:cs typeface="Times New Roman" charset="0"/>
                        </a:rPr>
                        <a:t>Collaboration Policy</a:t>
                      </a:r>
                      <a:r>
                        <a:rPr lang="en-US" sz="2500" dirty="0" smtClean="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US" sz="2800" dirty="0">
                          <a:effectLst/>
                          <a:latin typeface="Cambria" charset="0"/>
                          <a:ea typeface="ＭＳ 明朝" charset="-128"/>
                          <a:cs typeface="Times New Roman" charset="0"/>
                        </a:rPr>
                        <a:t>Do both:</a:t>
                      </a:r>
                    </a:p>
                    <a:p>
                      <a:pPr marL="342900" lvl="0" indent="-342900">
                        <a:spcAft>
                          <a:spcPts val="0"/>
                        </a:spcAft>
                        <a:buFont typeface="Symbol" charset="2"/>
                        <a:buChar char=""/>
                      </a:pPr>
                      <a:r>
                        <a:rPr lang="en-US" sz="2500" dirty="0">
                          <a:effectLst/>
                          <a:latin typeface="Cambria" charset="0"/>
                          <a:ea typeface="ＭＳ 明朝" charset="-128"/>
                          <a:cs typeface="Times New Roman" charset="0"/>
                        </a:rPr>
                        <a:t>Block one of your currently unblocked items if you have one</a:t>
                      </a:r>
                    </a:p>
                    <a:p>
                      <a:pPr marL="342900" lvl="0" indent="-342900">
                        <a:spcAft>
                          <a:spcPts val="0"/>
                        </a:spcAft>
                        <a:buFont typeface="Symbol" charset="2"/>
                        <a:buChar char=""/>
                      </a:pPr>
                      <a:r>
                        <a:rPr lang="en-US" sz="2500" b="1" dirty="0">
                          <a:effectLst/>
                          <a:latin typeface="Cambria" charset="0"/>
                          <a:ea typeface="ＭＳ 明朝" charset="-128"/>
                          <a:cs typeface="Times New Roman" charset="0"/>
                        </a:rPr>
                        <a:t>AND</a:t>
                      </a:r>
                      <a:r>
                        <a:rPr lang="en-US" sz="2500" dirty="0">
                          <a:effectLst/>
                          <a:latin typeface="Cambria" charset="0"/>
                          <a:ea typeface="ＭＳ 明朝" charset="-128"/>
                          <a:cs typeface="Times New Roman" charset="0"/>
                        </a:rPr>
                        <a:t> follow what the </a:t>
                      </a:r>
                      <a:r>
                        <a:rPr lang="en-US" sz="2500" b="1" dirty="0">
                          <a:effectLst/>
                          <a:latin typeface="Cambria" charset="0"/>
                          <a:ea typeface="ＭＳ 明朝" charset="-128"/>
                          <a:cs typeface="Times New Roman" charset="0"/>
                        </a:rPr>
                        <a:t>Pull Policy</a:t>
                      </a:r>
                      <a:r>
                        <a:rPr lang="en-US" sz="2500" dirty="0">
                          <a:effectLst/>
                          <a:latin typeface="Cambria" charset="0"/>
                          <a:ea typeface="ＭＳ 明朝" charset="-128"/>
                          <a:cs typeface="Times New Roman" charset="0"/>
                        </a:rPr>
                        <a:t> says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9" name="Rectangle 3"/>
          <p:cNvSpPr>
            <a:spLocks noChangeArrowheads="1"/>
          </p:cNvSpPr>
          <p:nvPr/>
        </p:nvSpPr>
        <p:spPr bwMode="auto">
          <a:xfrm>
            <a:off x="3392488" y="2857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8045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1238358" y="5873444"/>
            <a:ext cx="1935239" cy="0"/>
          </a:xfrm>
          <a:prstGeom prst="line">
            <a:avLst/>
          </a:prstGeom>
          <a:solidFill>
            <a:schemeClr val="accent1"/>
          </a:solidFill>
          <a:ln w="76200" cap="flat" cmpd="sng" algn="ctr">
            <a:solidFill>
              <a:schemeClr val="accent3"/>
            </a:solidFill>
            <a:prstDash val="solid"/>
            <a:round/>
            <a:headEnd type="none" w="med" len="med"/>
            <a:tailEnd type="none" w="med" len="med"/>
          </a:ln>
          <a:effectLst/>
        </p:spPr>
      </p:cxnSp>
      <p:cxnSp>
        <p:nvCxnSpPr>
          <p:cNvPr id="16" name="Straight Connector 15"/>
          <p:cNvCxnSpPr/>
          <p:nvPr/>
        </p:nvCxnSpPr>
        <p:spPr bwMode="auto">
          <a:xfrm>
            <a:off x="8801809" y="2472263"/>
            <a:ext cx="1935239" cy="0"/>
          </a:xfrm>
          <a:prstGeom prst="line">
            <a:avLst/>
          </a:prstGeom>
          <a:solidFill>
            <a:schemeClr val="accent1"/>
          </a:solidFill>
          <a:ln w="76200" cap="flat" cmpd="sng" algn="ctr">
            <a:solidFill>
              <a:schemeClr val="accent3"/>
            </a:solidFill>
            <a:prstDash val="solid"/>
            <a:round/>
            <a:headEnd type="none" w="med" len="med"/>
            <a:tailEnd type="none" w="med" len="med"/>
          </a:ln>
          <a:effectLst/>
        </p:spPr>
      </p:cxnSp>
      <p:cxnSp>
        <p:nvCxnSpPr>
          <p:cNvPr id="17" name="Straight Connector 16"/>
          <p:cNvCxnSpPr/>
          <p:nvPr/>
        </p:nvCxnSpPr>
        <p:spPr bwMode="auto">
          <a:xfrm flipV="1">
            <a:off x="3304230" y="2489205"/>
            <a:ext cx="5391660" cy="3321348"/>
          </a:xfrm>
          <a:prstGeom prst="line">
            <a:avLst/>
          </a:prstGeom>
          <a:solidFill>
            <a:schemeClr val="accent1"/>
          </a:solidFill>
          <a:ln w="76200" cap="flat" cmpd="sng" algn="ctr">
            <a:solidFill>
              <a:schemeClr val="accent3"/>
            </a:solidFill>
            <a:prstDash val="dash"/>
            <a:round/>
            <a:headEnd type="none" w="med" len="med"/>
            <a:tailEnd type="arrow" w="med" len="med"/>
          </a:ln>
          <a:effectLst/>
        </p:spPr>
      </p:cxnSp>
      <p:sp>
        <p:nvSpPr>
          <p:cNvPr id="18" name="TextBox 17"/>
          <p:cNvSpPr txBox="1"/>
          <p:nvPr/>
        </p:nvSpPr>
        <p:spPr>
          <a:xfrm>
            <a:off x="1400851" y="4967343"/>
            <a:ext cx="985654" cy="584775"/>
          </a:xfrm>
          <a:prstGeom prst="rect">
            <a:avLst/>
          </a:prstGeom>
          <a:noFill/>
          <a:ln>
            <a:noFill/>
          </a:ln>
        </p:spPr>
        <p:txBody>
          <a:bodyPr wrap="none" rtlCol="0">
            <a:spAutoFit/>
          </a:bodyPr>
          <a:lstStyle/>
          <a:p>
            <a:r>
              <a:rPr lang="en-US" sz="3200" dirty="0"/>
              <a:t>Here</a:t>
            </a:r>
          </a:p>
        </p:txBody>
      </p:sp>
      <p:sp>
        <p:nvSpPr>
          <p:cNvPr id="19" name="TextBox 18"/>
          <p:cNvSpPr txBox="1"/>
          <p:nvPr/>
        </p:nvSpPr>
        <p:spPr>
          <a:xfrm>
            <a:off x="8842429" y="1600203"/>
            <a:ext cx="1145955" cy="584775"/>
          </a:xfrm>
          <a:prstGeom prst="rect">
            <a:avLst/>
          </a:prstGeom>
          <a:noFill/>
          <a:ln>
            <a:noFill/>
          </a:ln>
        </p:spPr>
        <p:txBody>
          <a:bodyPr wrap="none" rtlCol="0">
            <a:spAutoFit/>
          </a:bodyPr>
          <a:lstStyle/>
          <a:p>
            <a:r>
              <a:rPr lang="en-US" sz="3200" dirty="0"/>
              <a:t>There</a:t>
            </a:r>
          </a:p>
        </p:txBody>
      </p:sp>
      <p:sp>
        <p:nvSpPr>
          <p:cNvPr id="20" name="TextBox 19"/>
          <p:cNvSpPr txBox="1"/>
          <p:nvPr/>
        </p:nvSpPr>
        <p:spPr>
          <a:xfrm rot="19707934">
            <a:off x="5067061" y="3416944"/>
            <a:ext cx="1827744" cy="584775"/>
          </a:xfrm>
          <a:prstGeom prst="rect">
            <a:avLst/>
          </a:prstGeom>
          <a:noFill/>
          <a:ln>
            <a:noFill/>
          </a:ln>
        </p:spPr>
        <p:txBody>
          <a:bodyPr wrap="none" rtlCol="0">
            <a:spAutoFit/>
          </a:bodyPr>
          <a:lstStyle/>
          <a:p>
            <a:r>
              <a:rPr lang="en-US" sz="3200" dirty="0"/>
              <a:t>Transition</a:t>
            </a:r>
          </a:p>
        </p:txBody>
      </p:sp>
      <p:sp>
        <p:nvSpPr>
          <p:cNvPr id="5" name="Title 4"/>
          <p:cNvSpPr>
            <a:spLocks noGrp="1"/>
          </p:cNvSpPr>
          <p:nvPr>
            <p:ph type="ctrTitle"/>
          </p:nvPr>
        </p:nvSpPr>
        <p:spPr/>
        <p:txBody>
          <a:bodyPr>
            <a:normAutofit fontScale="90000"/>
          </a:bodyPr>
          <a:lstStyle/>
          <a:p>
            <a:r>
              <a:rPr lang="en-US" dirty="0"/>
              <a:t>The Traditional View of  how Change </a:t>
            </a:r>
            <a:r>
              <a:rPr lang="en-US" dirty="0" smtClean="0"/>
              <a:t>Happens</a:t>
            </a:r>
            <a:endParaRPr lang="bg-BG" dirty="0"/>
          </a:p>
        </p:txBody>
      </p:sp>
    </p:spTree>
    <p:extLst>
      <p:ext uri="{BB962C8B-B14F-4D97-AF65-F5344CB8AC3E}">
        <p14:creationId xmlns:p14="http://schemas.microsoft.com/office/powerpoint/2010/main" val="12001509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Reward the </a:t>
            </a:r>
            <a:r>
              <a:rPr lang="en-US" dirty="0" smtClean="0"/>
              <a:t>TEAM!</a:t>
            </a:r>
            <a:endParaRPr lang="bg-BG" dirty="0"/>
          </a:p>
        </p:txBody>
      </p:sp>
      <p:sp>
        <p:nvSpPr>
          <p:cNvPr id="4" name="Text Placeholder 3"/>
          <p:cNvSpPr>
            <a:spLocks noGrp="1"/>
          </p:cNvSpPr>
          <p:nvPr>
            <p:ph type="body" idx="1"/>
          </p:nvPr>
        </p:nvSpPr>
        <p:spPr/>
        <p:txBody>
          <a:bodyPr/>
          <a:lstStyle/>
          <a:p>
            <a:r>
              <a:rPr lang="en-US" dirty="0" smtClean="0"/>
              <a:t>End of Period 1</a:t>
            </a:r>
            <a:endParaRPr lang="bg-BG" dirty="0"/>
          </a:p>
        </p:txBody>
      </p:sp>
    </p:spTree>
    <p:extLst>
      <p:ext uri="{BB962C8B-B14F-4D97-AF65-F5344CB8AC3E}">
        <p14:creationId xmlns:p14="http://schemas.microsoft.com/office/powerpoint/2010/main" val="1745458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Debrief</a:t>
            </a:r>
            <a:endParaRPr lang="bg-BG" dirty="0"/>
          </a:p>
        </p:txBody>
      </p:sp>
      <p:sp>
        <p:nvSpPr>
          <p:cNvPr id="3" name="Content Placeholder 2"/>
          <p:cNvSpPr>
            <a:spLocks noGrp="1"/>
          </p:cNvSpPr>
          <p:nvPr>
            <p:ph idx="1"/>
          </p:nvPr>
        </p:nvSpPr>
        <p:spPr/>
        <p:txBody>
          <a:bodyPr/>
          <a:lstStyle/>
          <a:p>
            <a:pPr marL="0" indent="0">
              <a:buNone/>
            </a:pPr>
            <a:r>
              <a:rPr lang="en-US" dirty="0"/>
              <a:t>In your teams, list and prepare to report back</a:t>
            </a:r>
            <a:r>
              <a:rPr lang="en-US" dirty="0" smtClean="0"/>
              <a:t>:</a:t>
            </a:r>
          </a:p>
          <a:p>
            <a:pPr marL="0" indent="0">
              <a:buNone/>
            </a:pPr>
            <a:endParaRPr lang="en-US" dirty="0"/>
          </a:p>
          <a:p>
            <a:r>
              <a:rPr lang="en-US" dirty="0" smtClean="0"/>
              <a:t>Concepts</a:t>
            </a:r>
            <a:r>
              <a:rPr lang="en-US" dirty="0"/>
              <a:t>, practices, and outcomes simulated in the game</a:t>
            </a:r>
          </a:p>
          <a:p>
            <a:r>
              <a:rPr lang="en-US" dirty="0" smtClean="0"/>
              <a:t>Your </a:t>
            </a:r>
            <a:r>
              <a:rPr lang="en-US" dirty="0"/>
              <a:t>observations</a:t>
            </a:r>
          </a:p>
          <a:p>
            <a:r>
              <a:rPr lang="en-US" dirty="0" smtClean="0"/>
              <a:t>Workplace </a:t>
            </a:r>
            <a:r>
              <a:rPr lang="en-US" dirty="0"/>
              <a:t>parallels</a:t>
            </a:r>
          </a:p>
          <a:p>
            <a:endParaRPr lang="bg-BG" dirty="0"/>
          </a:p>
        </p:txBody>
      </p:sp>
    </p:spTree>
    <p:extLst>
      <p:ext uri="{BB962C8B-B14F-4D97-AF65-F5344CB8AC3E}">
        <p14:creationId xmlns:p14="http://schemas.microsoft.com/office/powerpoint/2010/main" val="12775336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Confirm the application of Kanban Method’s </a:t>
            </a:r>
            <a:r>
              <a:rPr lang="en-US" dirty="0" smtClean="0"/>
              <a:t>last core practice</a:t>
            </a:r>
            <a:endParaRPr lang="bg-BG" dirty="0"/>
          </a:p>
        </p:txBody>
      </p:sp>
      <p:sp>
        <p:nvSpPr>
          <p:cNvPr id="3" name="Content Placeholder 2"/>
          <p:cNvSpPr>
            <a:spLocks noGrp="1"/>
          </p:cNvSpPr>
          <p:nvPr>
            <p:ph idx="1"/>
          </p:nvPr>
        </p:nvSpPr>
        <p:spPr/>
        <p:txBody>
          <a:bodyPr/>
          <a:lstStyle/>
          <a:p>
            <a:pPr lvl="0"/>
            <a:r>
              <a:rPr lang="en-US" dirty="0"/>
              <a:t>CP6: Improve collaboratively, evolve experimentally (using models and the scientific method)</a:t>
            </a:r>
            <a:endParaRPr lang="en-GB" dirty="0"/>
          </a:p>
          <a:p>
            <a:pPr lvl="1"/>
            <a:r>
              <a:rPr lang="en-US" dirty="0"/>
              <a:t>We created conditions for collaboration in delivery</a:t>
            </a:r>
            <a:endParaRPr lang="en-GB" dirty="0"/>
          </a:p>
          <a:p>
            <a:pPr lvl="1"/>
            <a:r>
              <a:rPr lang="en-US" dirty="0"/>
              <a:t>Nothing collaborative, experimental or scientific about our change</a:t>
            </a:r>
            <a:endParaRPr lang="en-GB" dirty="0"/>
          </a:p>
        </p:txBody>
      </p:sp>
    </p:spTree>
    <p:extLst>
      <p:ext uri="{BB962C8B-B14F-4D97-AF65-F5344CB8AC3E}">
        <p14:creationId xmlns:p14="http://schemas.microsoft.com/office/powerpoint/2010/main" val="21293907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a:t>
            </a:r>
            <a:r>
              <a:rPr lang="mr-IN" dirty="0" smtClean="0"/>
              <a:t>–</a:t>
            </a:r>
            <a:r>
              <a:rPr lang="en-US" dirty="0" smtClean="0"/>
              <a:t> Lead Time</a:t>
            </a:r>
            <a:endParaRPr lang="en-US" dirty="0"/>
          </a:p>
        </p:txBody>
      </p:sp>
      <p:pic>
        <p:nvPicPr>
          <p:cNvPr id="3" name="Picture 2"/>
          <p:cNvPicPr>
            <a:picLocks noChangeAspect="1"/>
          </p:cNvPicPr>
          <p:nvPr/>
        </p:nvPicPr>
        <p:blipFill>
          <a:blip r:embed="rId2"/>
          <a:stretch>
            <a:fillRect/>
          </a:stretch>
        </p:blipFill>
        <p:spPr>
          <a:xfrm>
            <a:off x="1466301" y="1562100"/>
            <a:ext cx="9841795" cy="4229100"/>
          </a:xfrm>
          <a:prstGeom prst="rect">
            <a:avLst/>
          </a:prstGeom>
        </p:spPr>
      </p:pic>
    </p:spTree>
    <p:extLst>
      <p:ext uri="{BB962C8B-B14F-4D97-AF65-F5344CB8AC3E}">
        <p14:creationId xmlns:p14="http://schemas.microsoft.com/office/powerpoint/2010/main" val="20071588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 results - Throughput</a:t>
            </a:r>
            <a:endParaRPr lang="en-US" dirty="0"/>
          </a:p>
        </p:txBody>
      </p:sp>
      <p:pic>
        <p:nvPicPr>
          <p:cNvPr id="3" name="Picture 2"/>
          <p:cNvPicPr>
            <a:picLocks noChangeAspect="1"/>
          </p:cNvPicPr>
          <p:nvPr/>
        </p:nvPicPr>
        <p:blipFill>
          <a:blip r:embed="rId2"/>
          <a:stretch>
            <a:fillRect/>
          </a:stretch>
        </p:blipFill>
        <p:spPr>
          <a:xfrm>
            <a:off x="2168135" y="1362503"/>
            <a:ext cx="7956959" cy="4708097"/>
          </a:xfrm>
          <a:prstGeom prst="rect">
            <a:avLst/>
          </a:prstGeom>
        </p:spPr>
      </p:pic>
    </p:spTree>
    <p:extLst>
      <p:ext uri="{BB962C8B-B14F-4D97-AF65-F5344CB8AC3E}">
        <p14:creationId xmlns:p14="http://schemas.microsoft.com/office/powerpoint/2010/main" val="16452783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debrief</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4314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pic>
        <p:nvPicPr>
          <p:cNvPr id="4" name="Picture 3"/>
          <p:cNvPicPr>
            <a:picLocks noChangeAspect="1"/>
          </p:cNvPicPr>
          <p:nvPr/>
        </p:nvPicPr>
        <p:blipFill>
          <a:blip r:embed="rId2"/>
          <a:stretch>
            <a:fillRect/>
          </a:stretch>
        </p:blipFill>
        <p:spPr>
          <a:xfrm>
            <a:off x="854460" y="1765300"/>
            <a:ext cx="11185034" cy="3937000"/>
          </a:xfrm>
          <a:prstGeom prst="rect">
            <a:avLst/>
          </a:prstGeom>
        </p:spPr>
      </p:pic>
    </p:spTree>
    <p:extLst>
      <p:ext uri="{BB962C8B-B14F-4D97-AF65-F5344CB8AC3E}">
        <p14:creationId xmlns:p14="http://schemas.microsoft.com/office/powerpoint/2010/main" val="16258633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Flow Efficiency</a:t>
            </a:r>
            <a:r>
              <a:rPr lang="mr-IN" dirty="0" smtClean="0"/>
              <a:t>…</a:t>
            </a:r>
            <a:endParaRPr lang="en-US" dirty="0"/>
          </a:p>
        </p:txBody>
      </p:sp>
      <p:pic>
        <p:nvPicPr>
          <p:cNvPr id="4" name="Picture 3"/>
          <p:cNvPicPr>
            <a:picLocks noChangeAspect="1"/>
          </p:cNvPicPr>
          <p:nvPr/>
        </p:nvPicPr>
        <p:blipFill>
          <a:blip r:embed="rId2"/>
          <a:stretch>
            <a:fillRect/>
          </a:stretch>
        </p:blipFill>
        <p:spPr>
          <a:xfrm>
            <a:off x="2178050" y="1549295"/>
            <a:ext cx="7835900" cy="4428043"/>
          </a:xfrm>
          <a:prstGeom prst="rect">
            <a:avLst/>
          </a:prstGeom>
        </p:spPr>
      </p:pic>
    </p:spTree>
    <p:extLst>
      <p:ext uri="{BB962C8B-B14F-4D97-AF65-F5344CB8AC3E}">
        <p14:creationId xmlns:p14="http://schemas.microsoft.com/office/powerpoint/2010/main" val="12327378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Share the </a:t>
            </a:r>
            <a:r>
              <a:rPr lang="en-US" dirty="0" smtClean="0"/>
              <a:t>results if many teams are playing the game</a:t>
            </a:r>
            <a:endParaRPr lang="en-US" dirty="0"/>
          </a:p>
        </p:txBody>
      </p:sp>
    </p:spTree>
    <p:extLst>
      <p:ext uri="{BB962C8B-B14F-4D97-AF65-F5344CB8AC3E}">
        <p14:creationId xmlns:p14="http://schemas.microsoft.com/office/powerpoint/2010/main" val="279965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all the boards</a:t>
            </a:r>
            <a:endParaRPr lang="en-US" dirty="0"/>
          </a:p>
        </p:txBody>
      </p:sp>
      <p:pic>
        <p:nvPicPr>
          <p:cNvPr id="4" name="Picture 3" descr="Macintosh HD:Users:dimitarbakardzhiev:Google Drive:kanban:presentations:Game:MAR_10_UNUM_GAMEX.JPG"/>
          <p:cNvPicPr/>
          <p:nvPr/>
        </p:nvPicPr>
        <p:blipFill>
          <a:blip r:embed="rId2" cstate="print">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a:stretch>
            <a:fillRect/>
          </a:stretch>
        </p:blipFill>
        <p:spPr bwMode="auto">
          <a:xfrm>
            <a:off x="2286000" y="1193800"/>
            <a:ext cx="7848600" cy="4838700"/>
          </a:xfrm>
          <a:prstGeom prst="rect">
            <a:avLst/>
          </a:prstGeom>
          <a:noFill/>
          <a:ln>
            <a:noFill/>
          </a:ln>
        </p:spPr>
      </p:pic>
    </p:spTree>
    <p:extLst>
      <p:ext uri="{BB962C8B-B14F-4D97-AF65-F5344CB8AC3E}">
        <p14:creationId xmlns:p14="http://schemas.microsoft.com/office/powerpoint/2010/main" val="113784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1" y="0"/>
            <a:ext cx="8236777" cy="1433419"/>
          </a:xfrm>
          <a:prstGeom prst="rect">
            <a:avLst/>
          </a:prstGeom>
        </p:spPr>
        <p:txBody>
          <a:bodyPr anchor="ctr">
            <a:normAutofit/>
          </a:bodyPr>
          <a:lstStyle>
            <a:lvl1pPr algn="r" rtl="0" eaLnBrk="0" fontAlgn="base" hangingPunct="0">
              <a:lnSpc>
                <a:spcPct val="80000"/>
              </a:lnSpc>
              <a:spcBef>
                <a:spcPct val="0"/>
              </a:spcBef>
              <a:spcAft>
                <a:spcPct val="0"/>
              </a:spcAft>
              <a:defRPr sz="2800">
                <a:solidFill>
                  <a:schemeClr val="tx1"/>
                </a:solidFill>
                <a:latin typeface="+mj-lt"/>
                <a:ea typeface="+mj-ea"/>
                <a:cs typeface="+mj-cs"/>
              </a:defRPr>
            </a:lvl1pPr>
            <a:lvl2pPr algn="r" rtl="0" eaLnBrk="0" fontAlgn="base" hangingPunct="0">
              <a:lnSpc>
                <a:spcPct val="80000"/>
              </a:lnSpc>
              <a:spcBef>
                <a:spcPct val="0"/>
              </a:spcBef>
              <a:spcAft>
                <a:spcPct val="0"/>
              </a:spcAft>
              <a:defRPr sz="2800">
                <a:solidFill>
                  <a:schemeClr val="tx1"/>
                </a:solidFill>
                <a:latin typeface="Arial" charset="0"/>
                <a:cs typeface="Arial" charset="0"/>
              </a:defRPr>
            </a:lvl2pPr>
            <a:lvl3pPr algn="r" rtl="0" eaLnBrk="0" fontAlgn="base" hangingPunct="0">
              <a:lnSpc>
                <a:spcPct val="80000"/>
              </a:lnSpc>
              <a:spcBef>
                <a:spcPct val="0"/>
              </a:spcBef>
              <a:spcAft>
                <a:spcPct val="0"/>
              </a:spcAft>
              <a:defRPr sz="2800">
                <a:solidFill>
                  <a:schemeClr val="tx1"/>
                </a:solidFill>
                <a:latin typeface="Arial" charset="0"/>
                <a:cs typeface="Arial" charset="0"/>
              </a:defRPr>
            </a:lvl3pPr>
            <a:lvl4pPr algn="r" rtl="0" eaLnBrk="0" fontAlgn="base" hangingPunct="0">
              <a:lnSpc>
                <a:spcPct val="80000"/>
              </a:lnSpc>
              <a:spcBef>
                <a:spcPct val="0"/>
              </a:spcBef>
              <a:spcAft>
                <a:spcPct val="0"/>
              </a:spcAft>
              <a:defRPr sz="2800">
                <a:solidFill>
                  <a:schemeClr val="tx1"/>
                </a:solidFill>
                <a:latin typeface="Arial" charset="0"/>
                <a:cs typeface="Arial" charset="0"/>
              </a:defRPr>
            </a:lvl4pPr>
            <a:lvl5pPr algn="r" rtl="0" eaLnBrk="0" fontAlgn="base" hangingPunct="0">
              <a:lnSpc>
                <a:spcPct val="80000"/>
              </a:lnSpc>
              <a:spcBef>
                <a:spcPct val="0"/>
              </a:spcBef>
              <a:spcAft>
                <a:spcPct val="0"/>
              </a:spcAft>
              <a:defRPr sz="2800">
                <a:solidFill>
                  <a:schemeClr val="tx1"/>
                </a:solidFill>
                <a:latin typeface="Arial" charset="0"/>
                <a:cs typeface="Arial" charset="0"/>
              </a:defRPr>
            </a:lvl5pPr>
            <a:lvl6pPr marL="457200" algn="r" rtl="0" fontAlgn="base">
              <a:lnSpc>
                <a:spcPct val="80000"/>
              </a:lnSpc>
              <a:spcBef>
                <a:spcPct val="0"/>
              </a:spcBef>
              <a:spcAft>
                <a:spcPct val="0"/>
              </a:spcAft>
              <a:defRPr sz="2800">
                <a:solidFill>
                  <a:schemeClr val="tx1"/>
                </a:solidFill>
                <a:latin typeface="Arial" charset="0"/>
                <a:cs typeface="Arial" charset="0"/>
              </a:defRPr>
            </a:lvl6pPr>
            <a:lvl7pPr marL="914400" algn="r" rtl="0" fontAlgn="base">
              <a:lnSpc>
                <a:spcPct val="80000"/>
              </a:lnSpc>
              <a:spcBef>
                <a:spcPct val="0"/>
              </a:spcBef>
              <a:spcAft>
                <a:spcPct val="0"/>
              </a:spcAft>
              <a:defRPr sz="2800">
                <a:solidFill>
                  <a:schemeClr val="tx1"/>
                </a:solidFill>
                <a:latin typeface="Arial" charset="0"/>
                <a:cs typeface="Arial" charset="0"/>
              </a:defRPr>
            </a:lvl7pPr>
            <a:lvl8pPr marL="1371600" algn="r" rtl="0" fontAlgn="base">
              <a:lnSpc>
                <a:spcPct val="80000"/>
              </a:lnSpc>
              <a:spcBef>
                <a:spcPct val="0"/>
              </a:spcBef>
              <a:spcAft>
                <a:spcPct val="0"/>
              </a:spcAft>
              <a:defRPr sz="2800">
                <a:solidFill>
                  <a:schemeClr val="tx1"/>
                </a:solidFill>
                <a:latin typeface="Arial" charset="0"/>
                <a:cs typeface="Arial" charset="0"/>
              </a:defRPr>
            </a:lvl8pPr>
            <a:lvl9pPr marL="1828800" algn="r" rtl="0" fontAlgn="base">
              <a:lnSpc>
                <a:spcPct val="80000"/>
              </a:lnSpc>
              <a:spcBef>
                <a:spcPct val="0"/>
              </a:spcBef>
              <a:spcAft>
                <a:spcPct val="0"/>
              </a:spcAft>
              <a:defRPr sz="2800">
                <a:solidFill>
                  <a:schemeClr val="tx1"/>
                </a:solidFill>
                <a:latin typeface="Arial" charset="0"/>
                <a:cs typeface="Arial" charset="0"/>
              </a:defRPr>
            </a:lvl9pPr>
          </a:lstStyle>
          <a:p>
            <a:pPr algn="ctr"/>
            <a:r>
              <a:rPr lang="en-US" sz="3600" dirty="0"/>
              <a:t>What change really feels like:</a:t>
            </a:r>
            <a:br>
              <a:rPr lang="en-US" sz="3600" dirty="0"/>
            </a:br>
            <a:r>
              <a:rPr lang="en-US" sz="3600" dirty="0"/>
              <a:t>The J Curve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1" y="279400"/>
            <a:ext cx="8250383" cy="6187787"/>
          </a:xfrm>
          <a:prstGeom prst="rect">
            <a:avLst/>
          </a:prstGeom>
        </p:spPr>
      </p:pic>
      <p:sp>
        <p:nvSpPr>
          <p:cNvPr id="4" name="TextBox 3"/>
          <p:cNvSpPr txBox="1"/>
          <p:nvPr/>
        </p:nvSpPr>
        <p:spPr>
          <a:xfrm>
            <a:off x="9577590" y="5900123"/>
            <a:ext cx="1690527" cy="369332"/>
          </a:xfrm>
          <a:prstGeom prst="rect">
            <a:avLst/>
          </a:prstGeom>
          <a:noFill/>
        </p:spPr>
        <p:txBody>
          <a:bodyPr wrap="none" rtlCol="0">
            <a:spAutoFit/>
          </a:bodyPr>
          <a:lstStyle/>
          <a:p>
            <a:r>
              <a:rPr lang="en-US" dirty="0" smtClean="0"/>
              <a:t>Attribution: LKU</a:t>
            </a:r>
            <a:endParaRPr lang="en-US" dirty="0"/>
          </a:p>
        </p:txBody>
      </p:sp>
    </p:spTree>
    <p:extLst>
      <p:ext uri="{BB962C8B-B14F-4D97-AF65-F5344CB8AC3E}">
        <p14:creationId xmlns:p14="http://schemas.microsoft.com/office/powerpoint/2010/main" val="404977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2701" y="88900"/>
            <a:ext cx="7190508" cy="6084276"/>
          </a:xfrm>
          <a:prstGeom prst="rect">
            <a:avLst/>
          </a:prstGeom>
        </p:spPr>
      </p:pic>
    </p:spTree>
    <p:extLst>
      <p:ext uri="{BB962C8B-B14F-4D97-AF65-F5344CB8AC3E}">
        <p14:creationId xmlns:p14="http://schemas.microsoft.com/office/powerpoint/2010/main" val="14326396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30500" y="225333"/>
            <a:ext cx="7175500" cy="5881841"/>
          </a:xfrm>
          <a:prstGeom prst="rect">
            <a:avLst/>
          </a:prstGeom>
        </p:spPr>
      </p:pic>
    </p:spTree>
    <p:extLst>
      <p:ext uri="{BB962C8B-B14F-4D97-AF65-F5344CB8AC3E}">
        <p14:creationId xmlns:p14="http://schemas.microsoft.com/office/powerpoint/2010/main" val="7880650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The J-Curve Effect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7843" b="4314"/>
          <a:stretch/>
        </p:blipFill>
        <p:spPr>
          <a:xfrm>
            <a:off x="2891645" y="1615118"/>
            <a:ext cx="6477000" cy="4267200"/>
          </a:xfrm>
          <a:prstGeom prst="rect">
            <a:avLst/>
          </a:prstGeom>
          <a:solidFill>
            <a:schemeClr val="bg1"/>
          </a:solidFill>
        </p:spPr>
      </p:pic>
      <p:sp>
        <p:nvSpPr>
          <p:cNvPr id="6" name="TextBox 5"/>
          <p:cNvSpPr txBox="1"/>
          <p:nvPr/>
        </p:nvSpPr>
        <p:spPr>
          <a:xfrm>
            <a:off x="6718269" y="5704127"/>
            <a:ext cx="2839156" cy="276999"/>
          </a:xfrm>
          <a:prstGeom prst="rect">
            <a:avLst/>
          </a:prstGeom>
          <a:noFill/>
        </p:spPr>
        <p:txBody>
          <a:bodyPr wrap="square" rtlCol="0">
            <a:spAutoFit/>
          </a:bodyPr>
          <a:lstStyle/>
          <a:p>
            <a:r>
              <a:rPr lang="en-US" sz="1200" dirty="0"/>
              <a:t>Virginia Satir’s  J- Curve Model of Change</a:t>
            </a:r>
          </a:p>
        </p:txBody>
      </p:sp>
      <p:cxnSp>
        <p:nvCxnSpPr>
          <p:cNvPr id="7" name="Straight Arrow Connector 6"/>
          <p:cNvCxnSpPr/>
          <p:nvPr/>
        </p:nvCxnSpPr>
        <p:spPr bwMode="auto">
          <a:xfrm>
            <a:off x="4384714" y="3672518"/>
            <a:ext cx="0" cy="1371600"/>
          </a:xfrm>
          <a:prstGeom prst="straightConnector1">
            <a:avLst/>
          </a:prstGeom>
          <a:solidFill>
            <a:schemeClr val="accent1"/>
          </a:solidFill>
          <a:ln w="76200" cap="flat" cmpd="sng" algn="ctr">
            <a:solidFill>
              <a:srgbClr val="FF0000"/>
            </a:solidFill>
            <a:prstDash val="solid"/>
            <a:round/>
            <a:headEnd type="arrow"/>
            <a:tailEnd type="arrow"/>
          </a:ln>
          <a:effectLst/>
        </p:spPr>
      </p:cxnSp>
      <p:sp>
        <p:nvSpPr>
          <p:cNvPr id="8" name="TextBox 7"/>
          <p:cNvSpPr txBox="1"/>
          <p:nvPr/>
        </p:nvSpPr>
        <p:spPr>
          <a:xfrm rot="16200000">
            <a:off x="3541941" y="4396652"/>
            <a:ext cx="835678" cy="369332"/>
          </a:xfrm>
          <a:prstGeom prst="rect">
            <a:avLst/>
          </a:prstGeom>
          <a:noFill/>
        </p:spPr>
        <p:txBody>
          <a:bodyPr wrap="none" rtlCol="0">
            <a:spAutoFit/>
          </a:bodyPr>
          <a:lstStyle/>
          <a:p>
            <a:r>
              <a:rPr lang="en-US" dirty="0"/>
              <a:t>Safety!</a:t>
            </a:r>
          </a:p>
        </p:txBody>
      </p:sp>
      <p:cxnSp>
        <p:nvCxnSpPr>
          <p:cNvPr id="9" name="Straight Arrow Connector 8"/>
          <p:cNvCxnSpPr/>
          <p:nvPr/>
        </p:nvCxnSpPr>
        <p:spPr bwMode="auto">
          <a:xfrm flipV="1">
            <a:off x="4363286" y="5044118"/>
            <a:ext cx="2002629" cy="1608"/>
          </a:xfrm>
          <a:prstGeom prst="straightConnector1">
            <a:avLst/>
          </a:prstGeom>
          <a:solidFill>
            <a:schemeClr val="accent1"/>
          </a:solidFill>
          <a:ln w="76200" cap="flat" cmpd="sng" algn="ctr">
            <a:solidFill>
              <a:srgbClr val="FF0000"/>
            </a:solidFill>
            <a:prstDash val="solid"/>
            <a:round/>
            <a:headEnd type="arrow"/>
            <a:tailEnd type="arrow"/>
          </a:ln>
          <a:effectLst/>
        </p:spPr>
      </p:cxnSp>
      <p:sp>
        <p:nvSpPr>
          <p:cNvPr id="10" name="TextBox 9"/>
          <p:cNvSpPr txBox="1"/>
          <p:nvPr/>
        </p:nvSpPr>
        <p:spPr>
          <a:xfrm>
            <a:off x="5001180" y="5126543"/>
            <a:ext cx="1062599" cy="369332"/>
          </a:xfrm>
          <a:prstGeom prst="rect">
            <a:avLst/>
          </a:prstGeom>
          <a:noFill/>
        </p:spPr>
        <p:txBody>
          <a:bodyPr wrap="none" rtlCol="0">
            <a:spAutoFit/>
          </a:bodyPr>
          <a:lstStyle/>
          <a:p>
            <a:r>
              <a:rPr lang="en-US" dirty="0"/>
              <a:t>Patience!</a:t>
            </a:r>
          </a:p>
        </p:txBody>
      </p:sp>
    </p:spTree>
    <p:extLst>
      <p:ext uri="{BB962C8B-B14F-4D97-AF65-F5344CB8AC3E}">
        <p14:creationId xmlns:p14="http://schemas.microsoft.com/office/powerpoint/2010/main" val="14773921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Simulation</a:t>
            </a:r>
            <a:endParaRPr lang="en-US" dirty="0"/>
          </a:p>
        </p:txBody>
      </p:sp>
      <p:sp>
        <p:nvSpPr>
          <p:cNvPr id="4" name="Text Placeholder 3"/>
          <p:cNvSpPr>
            <a:spLocks noGrp="1"/>
          </p:cNvSpPr>
          <p:nvPr>
            <p:ph type="body" idx="1"/>
          </p:nvPr>
        </p:nvSpPr>
        <p:spPr/>
        <p:txBody>
          <a:bodyPr/>
          <a:lstStyle/>
          <a:p>
            <a:r>
              <a:rPr lang="en-US" dirty="0"/>
              <a:t>Kanban Policy Game</a:t>
            </a:r>
          </a:p>
        </p:txBody>
      </p:sp>
    </p:spTree>
    <p:extLst>
      <p:ext uri="{BB962C8B-B14F-4D97-AF65-F5344CB8AC3E}">
        <p14:creationId xmlns:p14="http://schemas.microsoft.com/office/powerpoint/2010/main" val="18648796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Autofit/>
          </a:bodyPr>
          <a:lstStyle/>
          <a:p>
            <a:pPr algn="ctr"/>
            <a:r>
              <a:rPr lang="en-US" sz="4800" b="1" dirty="0"/>
              <a:t>The </a:t>
            </a:r>
            <a:r>
              <a:rPr lang="en-US" sz="4800" b="1" dirty="0" smtClean="0"/>
              <a:t>goal is to evaluate how different levels of collaboration and WIP </a:t>
            </a:r>
            <a:r>
              <a:rPr lang="en-US" sz="4800" b="1" smtClean="0"/>
              <a:t>affect Throughput </a:t>
            </a:r>
            <a:r>
              <a:rPr lang="en-US" sz="4800" b="1" dirty="0" smtClean="0"/>
              <a:t>and Lead Time.</a:t>
            </a:r>
          </a:p>
        </p:txBody>
      </p:sp>
    </p:spTree>
    <p:extLst>
      <p:ext uri="{BB962C8B-B14F-4D97-AF65-F5344CB8AC3E}">
        <p14:creationId xmlns:p14="http://schemas.microsoft.com/office/powerpoint/2010/main" val="5076260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Created in </a:t>
            </a:r>
            <a:r>
              <a:rPr lang="en-US" dirty="0" err="1" smtClean="0"/>
              <a:t>NetLogo</a:t>
            </a:r>
            <a:endParaRPr lang="en-US" dirty="0"/>
          </a:p>
        </p:txBody>
      </p:sp>
      <p:pic>
        <p:nvPicPr>
          <p:cNvPr id="5" name="Picture 4"/>
          <p:cNvPicPr>
            <a:picLocks noChangeAspect="1"/>
          </p:cNvPicPr>
          <p:nvPr/>
        </p:nvPicPr>
        <p:blipFill>
          <a:blip r:embed="rId2"/>
          <a:stretch>
            <a:fillRect/>
          </a:stretch>
        </p:blipFill>
        <p:spPr>
          <a:xfrm>
            <a:off x="1244600" y="1417637"/>
            <a:ext cx="10337800" cy="4686201"/>
          </a:xfrm>
          <a:prstGeom prst="rect">
            <a:avLst/>
          </a:prstGeom>
        </p:spPr>
      </p:pic>
    </p:spTree>
    <p:extLst>
      <p:ext uri="{BB962C8B-B14F-4D97-AF65-F5344CB8AC3E}">
        <p14:creationId xmlns:p14="http://schemas.microsoft.com/office/powerpoint/2010/main" val="9697057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Modelling the Collaboration policy</a:t>
            </a:r>
            <a:endParaRPr lang="bg-BG" dirty="0"/>
          </a:p>
        </p:txBody>
      </p:sp>
      <p:sp>
        <p:nvSpPr>
          <p:cNvPr id="3" name="Content Placeholder 2"/>
          <p:cNvSpPr>
            <a:spLocks noGrp="1"/>
          </p:cNvSpPr>
          <p:nvPr>
            <p:ph idx="1"/>
          </p:nvPr>
        </p:nvSpPr>
        <p:spPr/>
        <p:txBody>
          <a:bodyPr>
            <a:normAutofit/>
          </a:bodyPr>
          <a:lstStyle/>
          <a:p>
            <a:r>
              <a:rPr lang="en-US" dirty="0"/>
              <a:t>The collaboration </a:t>
            </a:r>
            <a:r>
              <a:rPr lang="en-US" dirty="0" smtClean="0"/>
              <a:t>in </a:t>
            </a:r>
            <a:r>
              <a:rPr lang="en-US" dirty="0"/>
              <a:t>the team is modeled by the </a:t>
            </a:r>
            <a:r>
              <a:rPr lang="en-US" dirty="0" smtClean="0"/>
              <a:t>collaborative relationships</a:t>
            </a:r>
            <a:endParaRPr lang="en-US" u="sng" dirty="0" smtClean="0"/>
          </a:p>
          <a:p>
            <a:r>
              <a:rPr lang="en-US" dirty="0" smtClean="0"/>
              <a:t>A </a:t>
            </a:r>
            <a:r>
              <a:rPr lang="en-US" dirty="0"/>
              <a:t>worker has a collaborative relationship with another worker </a:t>
            </a:r>
            <a:r>
              <a:rPr lang="en-US" dirty="0" smtClean="0"/>
              <a:t>if both </a:t>
            </a:r>
            <a:r>
              <a:rPr lang="en-US" dirty="0"/>
              <a:t>ends of the link:</a:t>
            </a:r>
          </a:p>
          <a:p>
            <a:pPr lvl="1"/>
            <a:r>
              <a:rPr lang="en-US" dirty="0"/>
              <a:t>Are able to find out (see, hear) if the other end needs help</a:t>
            </a:r>
          </a:p>
          <a:p>
            <a:pPr lvl="1"/>
            <a:r>
              <a:rPr lang="en-US" dirty="0"/>
              <a:t>Are willing to help the other end</a:t>
            </a:r>
          </a:p>
          <a:p>
            <a:pPr lvl="1"/>
            <a:r>
              <a:rPr lang="en-US" dirty="0"/>
              <a:t>Are able to help the other end</a:t>
            </a:r>
          </a:p>
          <a:p>
            <a:endParaRPr lang="bg-BG" dirty="0"/>
          </a:p>
        </p:txBody>
      </p:sp>
    </p:spTree>
    <p:extLst>
      <p:ext uri="{BB962C8B-B14F-4D97-AF65-F5344CB8AC3E}">
        <p14:creationId xmlns:p14="http://schemas.microsoft.com/office/powerpoint/2010/main" val="11333532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0770"/>
            <a:ext cx="10972800" cy="1143000"/>
          </a:xfrm>
        </p:spPr>
        <p:txBody>
          <a:bodyPr/>
          <a:lstStyle/>
          <a:p>
            <a:r>
              <a:rPr lang="en-US" dirty="0" smtClean="0"/>
              <a:t>Collaborative </a:t>
            </a:r>
            <a:r>
              <a:rPr lang="en-US" dirty="0"/>
              <a:t>relationships</a:t>
            </a:r>
            <a:endParaRPr lang="bg-BG" dirty="0"/>
          </a:p>
        </p:txBody>
      </p:sp>
      <p:sp>
        <p:nvSpPr>
          <p:cNvPr id="3" name="Content Placeholder 2"/>
          <p:cNvSpPr>
            <a:spLocks noGrp="1"/>
          </p:cNvSpPr>
          <p:nvPr>
            <p:ph idx="1"/>
          </p:nvPr>
        </p:nvSpPr>
        <p:spPr>
          <a:xfrm>
            <a:off x="5610578" y="1600201"/>
            <a:ext cx="5971822" cy="4525963"/>
          </a:xfrm>
        </p:spPr>
        <p:txBody>
          <a:bodyPr/>
          <a:lstStyle/>
          <a:p>
            <a:r>
              <a:rPr lang="en-US" dirty="0" smtClean="0"/>
              <a:t>Max 6 relationships because </a:t>
            </a:r>
            <a:br>
              <a:rPr lang="en-US" dirty="0" smtClean="0"/>
            </a:br>
            <a:r>
              <a:rPr lang="en-US" dirty="0" smtClean="0"/>
              <a:t>n( n-1)/2</a:t>
            </a:r>
          </a:p>
          <a:p>
            <a:r>
              <a:rPr lang="en-US" dirty="0" smtClean="0"/>
              <a:t>Each worker has an ID number</a:t>
            </a:r>
            <a:endParaRPr lang="bg-BG" dirty="0"/>
          </a:p>
        </p:txBody>
      </p:sp>
      <p:pic>
        <p:nvPicPr>
          <p:cNvPr id="4" name="Picture 3"/>
          <p:cNvPicPr>
            <a:picLocks noChangeAspect="1"/>
          </p:cNvPicPr>
          <p:nvPr/>
        </p:nvPicPr>
        <p:blipFill>
          <a:blip r:embed="rId2"/>
          <a:stretch>
            <a:fillRect/>
          </a:stretch>
        </p:blipFill>
        <p:spPr>
          <a:xfrm>
            <a:off x="1320799" y="1998135"/>
            <a:ext cx="3778872" cy="3570382"/>
          </a:xfrm>
          <a:prstGeom prst="rect">
            <a:avLst/>
          </a:prstGeom>
        </p:spPr>
      </p:pic>
    </p:spTree>
    <p:extLst>
      <p:ext uri="{BB962C8B-B14F-4D97-AF65-F5344CB8AC3E}">
        <p14:creationId xmlns:p14="http://schemas.microsoft.com/office/powerpoint/2010/main" val="17277141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the collaboration level depends on?</a:t>
            </a:r>
            <a:endParaRPr lang="bg-BG" dirty="0"/>
          </a:p>
        </p:txBody>
      </p:sp>
      <p:graphicFrame>
        <p:nvGraphicFramePr>
          <p:cNvPr id="5" name="Table 4"/>
          <p:cNvGraphicFramePr>
            <a:graphicFrameLocks noGrp="1"/>
          </p:cNvGraphicFramePr>
          <p:nvPr>
            <p:extLst>
              <p:ext uri="{D42A27DB-BD31-4B8C-83A1-F6EECF244321}">
                <p14:modId xmlns:p14="http://schemas.microsoft.com/office/powerpoint/2010/main" val="49461193"/>
              </p:ext>
            </p:extLst>
          </p:nvPr>
        </p:nvGraphicFramePr>
        <p:xfrm>
          <a:off x="1057274" y="1734077"/>
          <a:ext cx="10387014" cy="3809472"/>
        </p:xfrm>
        <a:graphic>
          <a:graphicData uri="http://schemas.openxmlformats.org/drawingml/2006/table">
            <a:tbl>
              <a:tblPr firstRow="1" bandRow="1">
                <a:tableStyleId>{073A0DAA-6AF3-43AB-8588-CEC1D06C72B9}</a:tableStyleId>
              </a:tblPr>
              <a:tblGrid>
                <a:gridCol w="5193507"/>
                <a:gridCol w="5193507"/>
              </a:tblGrid>
              <a:tr h="952368">
                <a:tc>
                  <a:txBody>
                    <a:bodyPr/>
                    <a:lstStyle/>
                    <a:p>
                      <a:pPr algn="ctr"/>
                      <a:r>
                        <a:rPr lang="en-US" sz="2800" dirty="0" smtClean="0"/>
                        <a:t>Requirements for collaboration</a:t>
                      </a:r>
                      <a:endParaRPr lang="bg-BG" sz="2800" dirty="0"/>
                    </a:p>
                  </a:txBody>
                  <a:tcPr anchor="ctr"/>
                </a:tc>
                <a:tc>
                  <a:txBody>
                    <a:bodyPr/>
                    <a:lstStyle/>
                    <a:p>
                      <a:pPr algn="ctr"/>
                      <a:r>
                        <a:rPr lang="en-US" sz="2800" kern="1200" dirty="0" smtClean="0"/>
                        <a:t>Means</a:t>
                      </a:r>
                      <a:r>
                        <a:rPr lang="en-US" sz="2800" baseline="0" dirty="0" smtClean="0"/>
                        <a:t> to fulfil</a:t>
                      </a:r>
                      <a:endParaRPr lang="bg-BG" sz="2800" dirty="0"/>
                    </a:p>
                  </a:txBody>
                  <a:tcPr anchor="ctr"/>
                </a:tc>
              </a:tr>
              <a:tr h="952368">
                <a:tc>
                  <a:txBody>
                    <a:bodyPr/>
                    <a:lstStyle/>
                    <a:p>
                      <a:pPr algn="ctr"/>
                      <a:r>
                        <a:rPr lang="en-US" sz="2400" dirty="0" smtClean="0"/>
                        <a:t>Able to find out (see, hear) if the other end needs help</a:t>
                      </a:r>
                      <a:endParaRPr lang="bg-BG" sz="2400" dirty="0"/>
                    </a:p>
                  </a:txBody>
                  <a:tcPr anchor="ctr"/>
                </a:tc>
                <a:tc>
                  <a:txBody>
                    <a:bodyPr/>
                    <a:lstStyle/>
                    <a:p>
                      <a:pPr algn="ctr"/>
                      <a:r>
                        <a:rPr lang="en-US" sz="2400" dirty="0" smtClean="0"/>
                        <a:t>Feedback loops</a:t>
                      </a:r>
                      <a:endParaRPr lang="bg-BG" sz="2400" dirty="0"/>
                    </a:p>
                  </a:txBody>
                  <a:tcPr anchor="ctr"/>
                </a:tc>
              </a:tr>
              <a:tr h="952368">
                <a:tc>
                  <a:txBody>
                    <a:bodyPr/>
                    <a:lstStyle/>
                    <a:p>
                      <a:pPr marL="0" algn="ctr" defTabSz="457154" rtl="0" eaLnBrk="1" latinLnBrk="0" hangingPunct="1"/>
                      <a:r>
                        <a:rPr lang="en-US" sz="2400" kern="1200" dirty="0" smtClean="0"/>
                        <a:t>Willing to help the other end</a:t>
                      </a:r>
                      <a:endParaRPr lang="bg-BG" sz="2400" kern="1200" dirty="0">
                        <a:solidFill>
                          <a:schemeClr val="dk1"/>
                        </a:solidFill>
                        <a:latin typeface="+mn-lt"/>
                        <a:ea typeface="+mn-ea"/>
                        <a:cs typeface="+mn-cs"/>
                      </a:endParaRPr>
                    </a:p>
                  </a:txBody>
                  <a:tcPr anchor="ctr"/>
                </a:tc>
                <a:tc>
                  <a:txBody>
                    <a:bodyPr/>
                    <a:lstStyle/>
                    <a:p>
                      <a:pPr algn="ctr"/>
                      <a:r>
                        <a:rPr lang="en-US" sz="2400" dirty="0" smtClean="0"/>
                        <a:t>Performance evaluation policy</a:t>
                      </a:r>
                      <a:endParaRPr lang="bg-BG" sz="2400" dirty="0"/>
                    </a:p>
                  </a:txBody>
                  <a:tcPr anchor="ctr"/>
                </a:tc>
              </a:tr>
              <a:tr h="952368">
                <a:tc>
                  <a:txBody>
                    <a:bodyPr/>
                    <a:lstStyle/>
                    <a:p>
                      <a:pPr algn="ctr"/>
                      <a:r>
                        <a:rPr lang="en-US" sz="2400" dirty="0" smtClean="0"/>
                        <a:t>Able to help the other end</a:t>
                      </a:r>
                      <a:endParaRPr lang="bg-BG" sz="2400" dirty="0"/>
                    </a:p>
                  </a:txBody>
                  <a:tcPr anchor="ctr"/>
                </a:tc>
                <a:tc>
                  <a:txBody>
                    <a:bodyPr/>
                    <a:lstStyle/>
                    <a:p>
                      <a:pPr algn="ctr"/>
                      <a:r>
                        <a:rPr lang="en-US" sz="2400" dirty="0" smtClean="0"/>
                        <a:t>Positive event (1)</a:t>
                      </a:r>
                      <a:r>
                        <a:rPr lang="en-US" sz="2400" baseline="0" dirty="0" smtClean="0"/>
                        <a:t> from environment</a:t>
                      </a:r>
                      <a:endParaRPr lang="bg-BG" sz="2400" dirty="0"/>
                    </a:p>
                  </a:txBody>
                  <a:tcPr anchor="ctr"/>
                </a:tc>
              </a:tr>
            </a:tbl>
          </a:graphicData>
        </a:graphic>
      </p:graphicFrame>
    </p:spTree>
    <p:extLst>
      <p:ext uri="{BB962C8B-B14F-4D97-AF65-F5344CB8AC3E}">
        <p14:creationId xmlns:p14="http://schemas.microsoft.com/office/powerpoint/2010/main" val="10092552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parameters</a:t>
            </a:r>
            <a:endParaRPr lang="bg-BG" dirty="0"/>
          </a:p>
        </p:txBody>
      </p:sp>
      <p:sp>
        <p:nvSpPr>
          <p:cNvPr id="3" name="Content Placeholder 2"/>
          <p:cNvSpPr>
            <a:spLocks noGrp="1"/>
          </p:cNvSpPr>
          <p:nvPr>
            <p:ph idx="1"/>
          </p:nvPr>
        </p:nvSpPr>
        <p:spPr/>
        <p:txBody>
          <a:bodyPr>
            <a:normAutofit fontScale="70000" lnSpcReduction="20000"/>
          </a:bodyPr>
          <a:lstStyle/>
          <a:p>
            <a:r>
              <a:rPr lang="en-US" dirty="0" smtClean="0"/>
              <a:t>number-workers = 4</a:t>
            </a:r>
          </a:p>
          <a:p>
            <a:r>
              <a:rPr lang="en-US" dirty="0" smtClean="0"/>
              <a:t>performance-evaluation-policy = </a:t>
            </a:r>
            <a:r>
              <a:rPr lang="en-US" dirty="0"/>
              <a:t>"individual-performance" "team-performance</a:t>
            </a:r>
            <a:r>
              <a:rPr lang="en-US" dirty="0" smtClean="0"/>
              <a:t>"</a:t>
            </a:r>
          </a:p>
          <a:p>
            <a:r>
              <a:rPr lang="en-US" dirty="0" smtClean="0"/>
              <a:t>build-col-</a:t>
            </a:r>
            <a:r>
              <a:rPr lang="en-US" dirty="0" err="1" smtClean="0"/>
              <a:t>wip</a:t>
            </a:r>
            <a:r>
              <a:rPr lang="en-US" dirty="0" smtClean="0"/>
              <a:t>-limit = 20 4</a:t>
            </a:r>
          </a:p>
          <a:p>
            <a:r>
              <a:rPr lang="en-US" dirty="0" smtClean="0"/>
              <a:t>test-col-</a:t>
            </a:r>
            <a:r>
              <a:rPr lang="en-US" dirty="0" err="1" smtClean="0"/>
              <a:t>wip</a:t>
            </a:r>
            <a:r>
              <a:rPr lang="en-US" dirty="0" smtClean="0"/>
              <a:t>-limit = 20 4</a:t>
            </a:r>
          </a:p>
          <a:p>
            <a:r>
              <a:rPr lang="en-US" dirty="0" smtClean="0"/>
              <a:t>pull-policy = "</a:t>
            </a:r>
            <a:r>
              <a:rPr lang="en-US" dirty="0"/>
              <a:t>always-busy</a:t>
            </a:r>
            <a:r>
              <a:rPr lang="en-US" dirty="0" smtClean="0"/>
              <a:t>"</a:t>
            </a:r>
          </a:p>
          <a:p>
            <a:r>
              <a:rPr lang="en-US" dirty="0" smtClean="0"/>
              <a:t>pick-next-work-item-policy = "</a:t>
            </a:r>
            <a:r>
              <a:rPr lang="en-US" dirty="0"/>
              <a:t>pick-closest-to-done</a:t>
            </a:r>
            <a:r>
              <a:rPr lang="en-US" dirty="0" smtClean="0"/>
              <a:t>"</a:t>
            </a:r>
          </a:p>
          <a:p>
            <a:r>
              <a:rPr lang="en-US" dirty="0" smtClean="0"/>
              <a:t>touch-card-once-in-cycle = true</a:t>
            </a:r>
          </a:p>
          <a:p>
            <a:r>
              <a:rPr lang="en-US" dirty="0" smtClean="0"/>
              <a:t>workers-0-and-1-connected = true false</a:t>
            </a:r>
          </a:p>
          <a:p>
            <a:r>
              <a:rPr lang="en-US" dirty="0" smtClean="0"/>
              <a:t>workers-0-and-2-connected = true false</a:t>
            </a:r>
          </a:p>
          <a:p>
            <a:r>
              <a:rPr lang="en-US" dirty="0" smtClean="0"/>
              <a:t>workers-0-and-3-connected = true false</a:t>
            </a:r>
          </a:p>
          <a:p>
            <a:r>
              <a:rPr lang="en-US" dirty="0" smtClean="0"/>
              <a:t>workers-1-and-3-connected = true false</a:t>
            </a:r>
          </a:p>
          <a:p>
            <a:r>
              <a:rPr lang="en-US" dirty="0" smtClean="0"/>
              <a:t>workers-1-and-2-connected = true false</a:t>
            </a:r>
          </a:p>
          <a:p>
            <a:r>
              <a:rPr lang="en-US" dirty="0" smtClean="0"/>
              <a:t>workers-2-and-3-connected = true false</a:t>
            </a:r>
            <a:endParaRPr lang="bg-BG" dirty="0"/>
          </a:p>
        </p:txBody>
      </p:sp>
    </p:spTree>
    <p:extLst>
      <p:ext uri="{BB962C8B-B14F-4D97-AF65-F5344CB8AC3E}">
        <p14:creationId xmlns:p14="http://schemas.microsoft.com/office/powerpoint/2010/main" val="312549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6692</TotalTime>
  <Words>4833</Words>
  <Application>Microsoft Macintosh PowerPoint</Application>
  <PresentationFormat>Widescreen</PresentationFormat>
  <Paragraphs>644</Paragraphs>
  <Slides>115</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Calibri</vt:lpstr>
      <vt:lpstr>Cambria</vt:lpstr>
      <vt:lpstr>Hand Of Sean</vt:lpstr>
      <vt:lpstr>Mangal</vt:lpstr>
      <vt:lpstr>ＭＳ 明朝</vt:lpstr>
      <vt:lpstr>Segoe Print</vt:lpstr>
      <vt:lpstr>Symbol</vt:lpstr>
      <vt:lpstr>Times New Roman</vt:lpstr>
      <vt:lpstr>Arial</vt:lpstr>
      <vt:lpstr>1_Office Theme</vt:lpstr>
      <vt:lpstr>Kanban Policy Game</vt:lpstr>
      <vt:lpstr>PowerPoint Presentation</vt:lpstr>
      <vt:lpstr>Agenda</vt:lpstr>
      <vt:lpstr>Kanban Policy Game borrowed from Featureban.  Thank you Mike!</vt:lpstr>
      <vt:lpstr>PowerPoint Presentation</vt:lpstr>
      <vt:lpstr>PowerPoint Presentation</vt:lpstr>
      <vt:lpstr>Evolutionary Change</vt:lpstr>
      <vt:lpstr>The Traditional View of  how Change Happens</vt:lpstr>
      <vt:lpstr>PowerPoint Presentation</vt:lpstr>
      <vt:lpstr>PowerPoint Presentation</vt:lpstr>
      <vt:lpstr>PowerPoint Presentation</vt:lpstr>
      <vt:lpstr>Evolutionary change - small steps in a direction</vt:lpstr>
      <vt:lpstr>PowerPoint Presentation</vt:lpstr>
      <vt:lpstr>Cheap changes are easy to rollback</vt:lpstr>
      <vt:lpstr>knowledge discovery process</vt:lpstr>
      <vt:lpstr>PowerPoint Presentation</vt:lpstr>
      <vt:lpstr>PowerPoint Presentation</vt:lpstr>
      <vt:lpstr>Knowledge discovery process diagram</vt:lpstr>
      <vt:lpstr>PowerPoint Presentation</vt:lpstr>
      <vt:lpstr>PowerPoint Presentation</vt:lpstr>
      <vt:lpstr>PowerPoint Presentation</vt:lpstr>
      <vt:lpstr>PowerPoint Presentation</vt:lpstr>
      <vt:lpstr>PowerPoint Presentation</vt:lpstr>
      <vt:lpstr>Knowledge work is invisible</vt:lpstr>
      <vt:lpstr>Manual work is visible</vt:lpstr>
      <vt:lpstr>Work</vt:lpstr>
      <vt:lpstr>PowerPoint Presentation</vt:lpstr>
      <vt:lpstr>Information arrival</vt:lpstr>
      <vt:lpstr>Types of Blockers (0s)</vt:lpstr>
      <vt:lpstr>Dependencies and skills</vt:lpstr>
      <vt:lpstr>Laminar Flow of Work</vt:lpstr>
      <vt:lpstr>Turbulent Flow of Work</vt:lpstr>
      <vt:lpstr>Example of a Knowledge Discovery Process</vt:lpstr>
      <vt:lpstr>PowerPoint Presentation</vt:lpstr>
      <vt:lpstr>Modeling the knowledge discovery process in Kanban Policy Game</vt:lpstr>
      <vt:lpstr>PowerPoint Presentation</vt:lpstr>
      <vt:lpstr>Model information arrival using  Heads (1s) and Tails (0s)</vt:lpstr>
      <vt:lpstr>Setup (for each period) </vt:lpstr>
      <vt:lpstr>Roles</vt:lpstr>
      <vt:lpstr>Rules</vt:lpstr>
      <vt:lpstr>PowerPoint Presentation</vt:lpstr>
      <vt:lpstr>Blocking</vt:lpstr>
      <vt:lpstr>Illegal moves</vt:lpstr>
      <vt:lpstr>If you have Heads (H) do only one of:</vt:lpstr>
      <vt:lpstr>If you have Tails (T) do both…</vt:lpstr>
      <vt:lpstr>Metrics</vt:lpstr>
      <vt:lpstr>Log data and visualize in Excel</vt:lpstr>
      <vt:lpstr>Modeling evolutionary change in Kanban Policy Game</vt:lpstr>
      <vt:lpstr>PowerPoint Presentation</vt:lpstr>
      <vt:lpstr>PowerPoint Presentation</vt:lpstr>
      <vt:lpstr>PowerPoint Presentation</vt:lpstr>
      <vt:lpstr>PowerPoint Presentation</vt:lpstr>
      <vt:lpstr>PowerPoint Presentation</vt:lpstr>
      <vt:lpstr>Period 1: application of Kanban Method’s three core practices</vt:lpstr>
      <vt:lpstr>Here are the policies in use in the organization </vt:lpstr>
      <vt:lpstr>PowerPoint Presentation</vt:lpstr>
      <vt:lpstr>PowerPoint Presentation</vt:lpstr>
      <vt:lpstr>Reward the best</vt:lpstr>
      <vt:lpstr>Debrief</vt:lpstr>
      <vt:lpstr>Confirm the application of Kanban Method’s three core practices</vt:lpstr>
      <vt:lpstr>Debrief results – Lead Time</vt:lpstr>
      <vt:lpstr>Debrief results - Throughput</vt:lpstr>
      <vt:lpstr>PowerPoint Presentation</vt:lpstr>
      <vt:lpstr>Period 2: application of Kanban Method’s next two core practices</vt:lpstr>
      <vt:lpstr>PowerPoint Presentation</vt:lpstr>
      <vt:lpstr>We make one policy change</vt:lpstr>
      <vt:lpstr>Only one change since the previous period</vt:lpstr>
      <vt:lpstr>PowerPoint Presentation</vt:lpstr>
      <vt:lpstr>PowerPoint Presentation</vt:lpstr>
      <vt:lpstr>Reward the best</vt:lpstr>
      <vt:lpstr>Debrief</vt:lpstr>
      <vt:lpstr>Confirm the application of Kanban Method’s two core practices</vt:lpstr>
      <vt:lpstr>Debrief results – Lead Time</vt:lpstr>
      <vt:lpstr>Debrief results - Throughput</vt:lpstr>
      <vt:lpstr>Period 3: Collaboration allowed – application of Kanban Method’s last core practice</vt:lpstr>
      <vt:lpstr>PowerPoint Presentation</vt:lpstr>
      <vt:lpstr>We make another policy change </vt:lpstr>
      <vt:lpstr>Only one change since the previous period</vt:lpstr>
      <vt:lpstr>PowerPoint Presentation</vt:lpstr>
      <vt:lpstr>Reward the TEAM!</vt:lpstr>
      <vt:lpstr>Debrief</vt:lpstr>
      <vt:lpstr>Confirm the application of Kanban Method’s last core practice</vt:lpstr>
      <vt:lpstr>Debrief results – Lead Time</vt:lpstr>
      <vt:lpstr>Debrief results - Throughput</vt:lpstr>
      <vt:lpstr>Final debrief</vt:lpstr>
      <vt:lpstr>Final results</vt:lpstr>
      <vt:lpstr>And Flow Efficiency…</vt:lpstr>
      <vt:lpstr>PowerPoint Presentation</vt:lpstr>
      <vt:lpstr>Present all the boards</vt:lpstr>
      <vt:lpstr>PowerPoint Presentation</vt:lpstr>
      <vt:lpstr>PowerPoint Presentation</vt:lpstr>
      <vt:lpstr>The J-Curve Effect</vt:lpstr>
      <vt:lpstr>Software Simulation</vt:lpstr>
      <vt:lpstr>PowerPoint Presentation</vt:lpstr>
      <vt:lpstr>Created in NetLogo</vt:lpstr>
      <vt:lpstr>Modelling the Collaboration policy</vt:lpstr>
      <vt:lpstr>Collaborative relationships</vt:lpstr>
      <vt:lpstr>What the collaboration level depends on?</vt:lpstr>
      <vt:lpstr>Simulation parameters</vt:lpstr>
      <vt:lpstr>PowerPoint Presentation</vt:lpstr>
      <vt:lpstr>performance results not split by performance evaluation policy</vt:lpstr>
      <vt:lpstr>PowerPoint Presentation</vt:lpstr>
      <vt:lpstr>PowerPoint Presentation</vt:lpstr>
      <vt:lpstr>PowerPoint Presentation</vt:lpstr>
      <vt:lpstr>PowerPoint Presentation</vt:lpstr>
      <vt:lpstr>Team performance evaluation policy</vt:lpstr>
      <vt:lpstr>PowerPoint Presentation</vt:lpstr>
      <vt:lpstr>PowerPoint Presentation</vt:lpstr>
      <vt:lpstr>Conclusions about Team Performance evaluation policy</vt:lpstr>
      <vt:lpstr>Individual performance evaluation policy</vt:lpstr>
      <vt:lpstr>PowerPoint Presentation</vt:lpstr>
      <vt:lpstr>PowerPoint Presentation</vt:lpstr>
      <vt:lpstr>Conclusions about Individual Performance</vt:lpstr>
      <vt:lpstr>Takeaways</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641</cp:revision>
  <cp:lastPrinted>2018-11-03T17:17:54Z</cp:lastPrinted>
  <dcterms:created xsi:type="dcterms:W3CDTF">2016-11-14T10:01:43Z</dcterms:created>
  <dcterms:modified xsi:type="dcterms:W3CDTF">2018-11-22T05:18:05Z</dcterms:modified>
</cp:coreProperties>
</file>